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122" r:id="rId2"/>
    <p:sldId id="3114" r:id="rId3"/>
    <p:sldId id="297" r:id="rId4"/>
    <p:sldId id="285" r:id="rId5"/>
    <p:sldId id="318" r:id="rId6"/>
    <p:sldId id="3127" r:id="rId7"/>
    <p:sldId id="287" r:id="rId8"/>
    <p:sldId id="3128" r:id="rId9"/>
    <p:sldId id="303" r:id="rId10"/>
    <p:sldId id="280" r:id="rId11"/>
    <p:sldId id="289" r:id="rId12"/>
    <p:sldId id="299" r:id="rId13"/>
    <p:sldId id="290" r:id="rId14"/>
    <p:sldId id="300" r:id="rId15"/>
    <p:sldId id="302" r:id="rId16"/>
    <p:sldId id="3129" r:id="rId17"/>
    <p:sldId id="309" r:id="rId18"/>
    <p:sldId id="305" r:id="rId19"/>
    <p:sldId id="306" r:id="rId20"/>
    <p:sldId id="304" r:id="rId21"/>
    <p:sldId id="311" r:id="rId22"/>
    <p:sldId id="307" r:id="rId23"/>
    <p:sldId id="308" r:id="rId24"/>
    <p:sldId id="301" r:id="rId25"/>
    <p:sldId id="3130" r:id="rId26"/>
    <p:sldId id="321" r:id="rId27"/>
    <p:sldId id="3131"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376"/>
    <a:srgbClr val="33A9B8"/>
    <a:srgbClr val="F63320"/>
    <a:srgbClr val="5AB5C0"/>
    <a:srgbClr val="C00000"/>
    <a:srgbClr val="F76C00"/>
    <a:srgbClr val="FFB850"/>
    <a:srgbClr val="0F8F89"/>
    <a:srgbClr val="D8D8D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84" autoAdjust="0"/>
  </p:normalViewPr>
  <p:slideViewPr>
    <p:cSldViewPr snapToGrid="0">
      <p:cViewPr varScale="1">
        <p:scale>
          <a:sx n="81" d="100"/>
          <a:sy n="81" d="100"/>
        </p:scale>
        <p:origin x="58" y="72"/>
      </p:cViewPr>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F8404CF-1C59-4308-B2AC-1677CDA78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CD24DA0-C465-4862-92E8-39367C8536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A25234-D2DD-44C4-9A12-0C7A208781A2}" type="datetimeFigureOut">
              <a:rPr lang="zh-CN" altLang="en-US" smtClean="0"/>
              <a:t>2022/1/6</a:t>
            </a:fld>
            <a:endParaRPr lang="zh-CN" altLang="en-US"/>
          </a:p>
        </p:txBody>
      </p:sp>
      <p:sp>
        <p:nvSpPr>
          <p:cNvPr id="4" name="页脚占位符 3">
            <a:extLst>
              <a:ext uri="{FF2B5EF4-FFF2-40B4-BE49-F238E27FC236}">
                <a16:creationId xmlns:a16="http://schemas.microsoft.com/office/drawing/2014/main" id="{605EE9B0-C25C-408D-82F6-4B8281E495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D0C238D-B814-49EF-A25C-1958032BD4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16CE1-A4A9-4279-861C-339385430CAD}" type="slidenum">
              <a:rPr lang="zh-CN" altLang="en-US" smtClean="0"/>
              <a:t>‹#›</a:t>
            </a:fld>
            <a:endParaRPr lang="zh-CN" altLang="en-US"/>
          </a:p>
        </p:txBody>
      </p:sp>
    </p:spTree>
    <p:extLst>
      <p:ext uri="{BB962C8B-B14F-4D97-AF65-F5344CB8AC3E}">
        <p14:creationId xmlns:p14="http://schemas.microsoft.com/office/powerpoint/2010/main" val="329120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kern="100" dirty="0">
                <a:solidFill>
                  <a:srgbClr val="231F20"/>
                </a:solidFill>
                <a:effectLst/>
                <a:latin typeface="AdvOTb7819099"/>
                <a:ea typeface="等线" panose="02010600030101010101" pitchFamily="2" charset="-122"/>
                <a:cs typeface="Times New Roman" panose="02020603050405020304" pitchFamily="18" charset="0"/>
              </a:rPr>
              <a:t>The definition of ‘older’ is complex. As populations age, there is increasingly wide variation between a patient’s chronological age and their functional status, ranging from fit, active, and independent,</a:t>
            </a:r>
            <a:br>
              <a:rPr lang="en-US" altLang="zh-CN" sz="1800" kern="100" dirty="0">
                <a:solidFill>
                  <a:srgbClr val="231F20"/>
                </a:solidFill>
                <a:effectLst/>
                <a:latin typeface="AdvOTb7819099"/>
                <a:ea typeface="等线" panose="02010600030101010101" pitchFamily="2" charset="-122"/>
                <a:cs typeface="Times New Roman" panose="02020603050405020304" pitchFamily="18" charset="0"/>
              </a:rPr>
            </a:br>
            <a:r>
              <a:rPr lang="en-US" altLang="zh-CN" sz="1800" b="0" i="0" kern="100" dirty="0">
                <a:solidFill>
                  <a:srgbClr val="231F20"/>
                </a:solidFill>
                <a:effectLst/>
                <a:latin typeface="AdvOTb7819099"/>
                <a:ea typeface="等线" panose="02010600030101010101" pitchFamily="2" charset="-122"/>
                <a:cs typeface="Times New Roman" panose="02020603050405020304" pitchFamily="18" charset="0"/>
              </a:rPr>
              <a:t>through to frail and dependent. The anticipated benefits vs. potential harm of BP treatment in older patients will be influenced by the patient’s ability to tolerate treatment and their health and functional status. For the purposes of these Guidelines, ‘older’ </a:t>
            </a:r>
            <a:r>
              <a:rPr lang="en-US" altLang="zh-CN" sz="1800" b="0" i="0" kern="100">
                <a:solidFill>
                  <a:srgbClr val="231F20"/>
                </a:solidFill>
                <a:effectLst/>
                <a:latin typeface="AdvOTb7819099"/>
                <a:ea typeface="等线" panose="02010600030101010101" pitchFamily="2" charset="-122"/>
                <a:cs typeface="Times New Roman" panose="02020603050405020304" pitchFamily="18" charset="0"/>
              </a:rPr>
              <a:t>patients are defined </a:t>
            </a:r>
            <a:r>
              <a:rPr lang="en-US" altLang="zh-CN" sz="1800" b="0" i="0" kern="100" dirty="0">
                <a:solidFill>
                  <a:srgbClr val="231F20"/>
                </a:solidFill>
                <a:effectLst/>
                <a:latin typeface="AdvOTb7819099"/>
                <a:ea typeface="等线" panose="02010600030101010101" pitchFamily="2" charset="-122"/>
                <a:cs typeface="Times New Roman" panose="02020603050405020304" pitchFamily="18" charset="0"/>
              </a:rPr>
              <a:t>as those aged &gt;_65 years.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294626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小剂量：初始治疗时通常采用较小的有效治疗剂量，并根据需要，逐步增加剂量；</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长效：尽可能使用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次</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24h</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持续降压作用的长效药物，有效控制夜间和清晨血压；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联合：若单药治疗疗效不满意，可采用两种或多种低剂量降压药物联合治疗以增加降压效果，单片复方制剂有助于提高患者的依从性；</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适度：大多数老年患者需要联合降压治疗，包括起始阶段，但不推荐衰弱老年人和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≥80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岁高龄老年人初始联合治疗；</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个体化：根据患者具体情况耐受性个人意愿和经济承受能力，选择适合患者的降压药物。</a:t>
            </a: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368449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推荐使用噻嗪类</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样利尿剂、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CCB</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ACEI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ARB</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进行降压的起始和维持治疗（</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对于大多数高于靶目标值以上的老年患者，起始治疗可采用两药联合（</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如果两种药物联合治疗血压仍不能达标，推荐采用噻嗪类</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样利尿剂、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CCB</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ACEI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或</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ARB</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三种药物联合治疗，或使用单片复方制剂（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≥80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岁的高龄患者和衰弱的老年患者，推荐初始降压采用小剂量单药治疗（</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  </a:t>
            </a:r>
            <a:r>
              <a:rPr lang="zh-CN" altLang="zh-CN" sz="1800" dirty="0">
                <a:effectLst/>
                <a:ea typeface="等线" panose="02010600030101010101" pitchFamily="2" charset="-122"/>
                <a:cs typeface="Times New Roman" panose="02020603050405020304" pitchFamily="18" charset="0"/>
              </a:rPr>
              <a:t>不推荐两种</a:t>
            </a:r>
            <a:r>
              <a:rPr lang="en-US" altLang="zh-CN" sz="1800" dirty="0">
                <a:effectLst/>
                <a:ea typeface="等线" panose="02010600030101010101" pitchFamily="2" charset="-122"/>
                <a:cs typeface="Times New Roman" panose="02020603050405020304" pitchFamily="18" charset="0"/>
              </a:rPr>
              <a:t>RAS</a:t>
            </a:r>
            <a:r>
              <a:rPr lang="zh-CN" altLang="zh-CN" sz="1800" dirty="0">
                <a:effectLst/>
                <a:ea typeface="等线" panose="02010600030101010101" pitchFamily="2" charset="-122"/>
                <a:cs typeface="Times New Roman" panose="02020603050405020304" pitchFamily="18" charset="0"/>
              </a:rPr>
              <a:t>抑制剂联合（</a:t>
            </a:r>
            <a:r>
              <a:rPr lang="en-US" altLang="zh-CN" sz="1800" dirty="0">
                <a:effectLst/>
                <a:ea typeface="等线" panose="02010600030101010101" pitchFamily="2" charset="-122"/>
                <a:cs typeface="Times New Roman" panose="02020603050405020304" pitchFamily="18" charset="0"/>
              </a:rPr>
              <a:t>III</a:t>
            </a:r>
            <a:r>
              <a:rPr lang="zh-CN" altLang="zh-CN" sz="1800" dirty="0">
                <a:effectLst/>
                <a:ea typeface="等线" panose="02010600030101010101" pitchFamily="2" charset="-122"/>
                <a:cs typeface="Times New Roman" panose="02020603050405020304" pitchFamily="18" charset="0"/>
              </a:rPr>
              <a:t>，</a:t>
            </a:r>
            <a:r>
              <a:rPr lang="en-US" altLang="zh-CN" sz="1800" dirty="0">
                <a:effectLst/>
                <a:ea typeface="等线" panose="02010600030101010101" pitchFamily="2" charset="-122"/>
                <a:cs typeface="Times New Roman" panose="02020603050405020304" pitchFamily="18" charset="0"/>
              </a:rPr>
              <a:t>A</a:t>
            </a:r>
            <a:r>
              <a:rPr lang="zh-CN" altLang="zh-CN" sz="1800" dirty="0">
                <a:effectLst/>
                <a:ea typeface="等线" panose="02010600030101010101" pitchFamily="2" charset="-122"/>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extLst>
      <p:ext uri="{BB962C8B-B14F-4D97-AF65-F5344CB8AC3E}">
        <p14:creationId xmlns:p14="http://schemas.microsoft.com/office/powerpoint/2010/main" val="28683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328460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286545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16</a:t>
            </a:fld>
            <a:endParaRPr lang="zh-CN" altLang="en-US"/>
          </a:p>
        </p:txBody>
      </p:sp>
    </p:spTree>
    <p:extLst>
      <p:ext uri="{BB962C8B-B14F-4D97-AF65-F5344CB8AC3E}">
        <p14:creationId xmlns:p14="http://schemas.microsoft.com/office/powerpoint/2010/main" val="200711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19</a:t>
            </a:fld>
            <a:endParaRPr lang="zh-CN" altLang="en-US"/>
          </a:p>
        </p:txBody>
      </p:sp>
    </p:spTree>
    <p:extLst>
      <p:ext uri="{BB962C8B-B14F-4D97-AF65-F5344CB8AC3E}">
        <p14:creationId xmlns:p14="http://schemas.microsoft.com/office/powerpoint/2010/main" val="3020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23</a:t>
            </a:fld>
            <a:endParaRPr lang="zh-CN" altLang="en-US"/>
          </a:p>
        </p:txBody>
      </p:sp>
    </p:spTree>
    <p:extLst>
      <p:ext uri="{BB962C8B-B14F-4D97-AF65-F5344CB8AC3E}">
        <p14:creationId xmlns:p14="http://schemas.microsoft.com/office/powerpoint/2010/main" val="188968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高龄老年高血压患者采用分阶段降压，血压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，即启动降压药物治疗，首先将血压降至＜</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，若能耐受，收缩压可进一步降至</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140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以下。</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24</a:t>
            </a:fld>
            <a:endParaRPr lang="zh-CN" altLang="en-US"/>
          </a:p>
        </p:txBody>
      </p:sp>
    </p:spTree>
    <p:extLst>
      <p:ext uri="{BB962C8B-B14F-4D97-AF65-F5344CB8AC3E}">
        <p14:creationId xmlns:p14="http://schemas.microsoft.com/office/powerpoint/2010/main" val="140040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25</a:t>
            </a:fld>
            <a:endParaRPr lang="zh-CN" altLang="en-US"/>
          </a:p>
        </p:txBody>
      </p:sp>
    </p:spTree>
    <p:extLst>
      <p:ext uri="{BB962C8B-B14F-4D97-AF65-F5344CB8AC3E}">
        <p14:creationId xmlns:p14="http://schemas.microsoft.com/office/powerpoint/2010/main" val="428131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定义</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年龄≥</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65</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岁，在未使用降压药物的情况下，非同日</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次测量血压，收缩压（</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SBP</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≥140 mmHg</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和（或）舒张压（</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DBP</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≥90 mmHg</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，可诊断为老年高血压。</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曾明确诊断高血压且正在接受降压药物治疗的老年人，虽然血压＜</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140/90mmHg</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，也应诊断为老年高血压。</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老年高血压的分级方法与一般成年人相同。</a:t>
            </a:r>
          </a:p>
          <a:p>
            <a:pPr algn="just">
              <a:spcAft>
                <a:spcPts val="0"/>
              </a:spcAft>
            </a:pPr>
            <a:r>
              <a:rPr lang="en-US" altLang="zh-CN" sz="1200" i="1" kern="100" dirty="0">
                <a:effectLst/>
                <a:latin typeface="等线" panose="02010600030101010101" pitchFamily="2" charset="-122"/>
                <a:ea typeface="等线" panose="02010600030101010101" pitchFamily="2" charset="-122"/>
                <a:cs typeface="Times New Roman" panose="02020603050405020304" pitchFamily="18" charset="0"/>
              </a:rPr>
              <a:t>2019</a:t>
            </a:r>
            <a:r>
              <a:rPr lang="zh-CN" altLang="zh-CN" sz="1200" i="1" kern="100" dirty="0">
                <a:effectLst/>
                <a:latin typeface="等线" panose="02010600030101010101" pitchFamily="2" charset="-122"/>
                <a:ea typeface="等线" panose="02010600030101010101" pitchFamily="2" charset="-122"/>
                <a:cs typeface="Times New Roman" panose="02020603050405020304" pitchFamily="18" charset="0"/>
              </a:rPr>
              <a:t>中国指南：采取诊室坐位血压测量结果。目前尚不把诊室外血压测量结果作为诊断老年高血压的独立依据。</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121753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zh-CN" sz="1800" kern="100" dirty="0">
                <a:effectLst/>
                <a:latin typeface="等线" panose="02010600030101010101" pitchFamily="2" charset="-122"/>
                <a:ea typeface="MS Gothic" panose="020B0609070205080204" pitchFamily="49" charset="-128"/>
                <a:cs typeface="MS Gothic" panose="020B0609070205080204" pitchFamily="49" charset="-128"/>
              </a:rPr>
              <a:t>➤</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收缩压增高为主</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：单纯收缩期高血压（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ISH</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）占高血压的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60%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MS Gothic" panose="020B0609070205080204" pitchFamily="49" charset="-128"/>
                <a:cs typeface="MS Gothic" panose="020B0609070205080204" pitchFamily="49" charset="-128"/>
              </a:rPr>
              <a:t>➤</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血压波动大</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晨峰</a:t>
            </a:r>
            <a:r>
              <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现象</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（凌晨高血压）增多，高血压</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合并体位性低血压</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餐后低血压</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者增多</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MS Gothic" panose="020B0609070205080204" pitchFamily="49" charset="-128"/>
                <a:cs typeface="MS Gothic" panose="020B0609070205080204" pitchFamily="49" charset="-128"/>
              </a:rPr>
              <a:t>➤</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昼夜节律异常</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：非杓型或超杓型增多</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MS Gothic" panose="020B0609070205080204" pitchFamily="49" charset="-128"/>
                <a:cs typeface="MS Gothic" panose="020B0609070205080204" pitchFamily="49" charset="-128"/>
              </a:rPr>
              <a:t>➤</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白大衣高血压增多</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：假性高血压增多</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MS Gothic" panose="020B0609070205080204" pitchFamily="49" charset="-128"/>
                <a:cs typeface="MS Gothic" panose="020B0609070205080204" pitchFamily="49" charset="-128"/>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老年人高血压</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常与多种疾病并存</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，如脑血管病（脑出血、缺血性脑卒中、短暂性脑缺血发作）、心脏疾病（心肌梗死史、心绞痛、冠状动脉血运重建史、慢性心力衰竭）及肾脏疾病（糖尿病肾病、肾功能受损）等</a:t>
            </a:r>
          </a:p>
          <a:p>
            <a:pPr algn="just">
              <a:spcAft>
                <a:spcPts val="0"/>
              </a:spcAft>
            </a:pPr>
            <a:r>
              <a:rPr lang="zh-CN" altLang="zh-CN" sz="1800" kern="100" dirty="0">
                <a:effectLst/>
                <a:latin typeface="等线" panose="02010600030101010101" pitchFamily="2" charset="-122"/>
                <a:ea typeface="MS Gothic" panose="020B0609070205080204" pitchFamily="49" charset="-128"/>
                <a:cs typeface="MS Gothic" panose="020B0609070205080204" pitchFamily="49" charset="-128"/>
              </a:rPr>
              <a:t>➤</a:t>
            </a:r>
            <a:r>
              <a:rPr lang="zh-CN" altLang="zh-CN" sz="1800" b="1" kern="100" dirty="0">
                <a:effectLst/>
                <a:latin typeface="等线" panose="02010600030101010101" pitchFamily="2" charset="-122"/>
                <a:ea typeface="等线" panose="02010600030101010101" pitchFamily="2" charset="-122"/>
                <a:cs typeface="MS Gothic" panose="020B0609070205080204" pitchFamily="49" charset="-128"/>
              </a:rPr>
              <a:t>假性高血压</a:t>
            </a:r>
            <a:r>
              <a:rPr lang="zh-CN" altLang="zh-CN" sz="1800" kern="100" dirty="0">
                <a:effectLst/>
                <a:latin typeface="等线" panose="02010600030101010101" pitchFamily="2" charset="-122"/>
                <a:ea typeface="等线" panose="02010600030101010101" pitchFamily="2" charset="-122"/>
                <a:cs typeface="MS Gothic" panose="020B0609070205080204" pitchFamily="49" charset="-128"/>
              </a:rPr>
              <a:t>：老年高血压患者伴有严重动脉硬化时， 可出现袖带加压时难以压缩肱动脉， 所测血压值高于动脉内测压值的现象</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263890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假性高血压发生率随年龄增长而增高［</a:t>
            </a:r>
            <a:r>
              <a:rPr lang="en-US" altLang="zh-CN" sz="1800" b="0" i="1" kern="100" dirty="0">
                <a:solidFill>
                  <a:srgbClr val="000000"/>
                </a:solidFill>
                <a:effectLst/>
                <a:latin typeface="E-BZ+ZCZENZ-1"/>
                <a:ea typeface="等线" panose="02010600030101010101" pitchFamily="2" charset="-122"/>
                <a:cs typeface="Times New Roman" panose="02020603050405020304" pitchFamily="18" charset="0"/>
              </a:rPr>
              <a:t>13</a:t>
            </a: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zh-CN" sz="1800" b="0" i="1" kern="100" dirty="0">
                <a:solidFill>
                  <a:srgbClr val="000000"/>
                </a:solidFill>
                <a:effectLst/>
                <a:latin typeface="SSJ0+ZCZENa-2"/>
                <a:ea typeface="等线" panose="02010600030101010101" pitchFamily="2" charset="-122"/>
                <a:cs typeface="Times New Roman" panose="02020603050405020304" pitchFamily="18" charset="0"/>
              </a:rPr>
              <a:t>。</a:t>
            </a:r>
            <a:endParaRPr lang="en-US" altLang="zh-CN" sz="1800" b="0" i="1" kern="100" dirty="0">
              <a:solidFill>
                <a:srgbClr val="000000"/>
              </a:solidFill>
              <a:effectLst/>
              <a:latin typeface="SSJ0+ZCZENa-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当 </a:t>
            </a:r>
            <a:r>
              <a:rPr lang="en-US" altLang="zh-CN" sz="1800" b="0" i="1" kern="100" dirty="0">
                <a:solidFill>
                  <a:srgbClr val="000000"/>
                </a:solidFill>
                <a:effectLst/>
                <a:latin typeface="E-BZ+ZCZENZ-1"/>
                <a:ea typeface="等线" panose="02010600030101010101" pitchFamily="2" charset="-122"/>
                <a:cs typeface="Times New Roman" panose="02020603050405020304" pitchFamily="18" charset="0"/>
              </a:rPr>
              <a:t>SBP </a:t>
            </a: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测量值异常升高但未合并相关靶器官损害或药物降压治疗后即出现低血压症状时， 应考虑假性高血压可能</a:t>
            </a:r>
            <a:r>
              <a:rPr lang="zh-CN" altLang="zh-CN" sz="1800" b="0" i="1" kern="100" dirty="0">
                <a:solidFill>
                  <a:srgbClr val="000000"/>
                </a:solidFill>
                <a:effectLst/>
                <a:latin typeface="SSJ0+ZCZENa-2"/>
                <a:ea typeface="等线" panose="02010600030101010101" pitchFamily="2" charset="-122"/>
                <a:cs typeface="Times New Roman" panose="02020603050405020304" pitchFamily="18" charset="0"/>
              </a:rPr>
              <a:t>。</a:t>
            </a:r>
            <a:endParaRPr lang="en-US" altLang="zh-CN" sz="1800" b="0" i="1" kern="100" dirty="0">
              <a:solidFill>
                <a:srgbClr val="000000"/>
              </a:solidFill>
              <a:effectLst/>
              <a:latin typeface="SSJ0+ZCZENa-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假性高血压可导致过度降压治疗</a:t>
            </a:r>
            <a:endParaRPr lang="en-US"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1" kern="100" dirty="0">
                <a:solidFill>
                  <a:srgbClr val="000000"/>
                </a:solidFill>
                <a:effectLst/>
                <a:latin typeface="E-BZ+ZCZENZ-1"/>
                <a:ea typeface="等线" panose="02010600030101010101" pitchFamily="2" charset="-122"/>
                <a:cs typeface="Times New Roman" panose="02020603050405020304" pitchFamily="18" charset="0"/>
              </a:rPr>
              <a:t>SBP </a:t>
            </a: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过低在高龄患者可能引起跌倒</a:t>
            </a:r>
            <a:r>
              <a:rPr lang="zh-CN" altLang="zh-CN" sz="1800" b="0" i="1" kern="100" dirty="0">
                <a:solidFill>
                  <a:srgbClr val="000000"/>
                </a:solidFill>
                <a:effectLst/>
                <a:latin typeface="SSJ0+ZCZENa-2"/>
                <a:ea typeface="等线" panose="02010600030101010101" pitchFamily="2" charset="-122"/>
                <a:cs typeface="Times New Roman" panose="02020603050405020304" pitchFamily="18" charset="0"/>
              </a:rPr>
              <a:t>、</a:t>
            </a:r>
            <a:r>
              <a:rPr lang="zh-CN" altLang="zh-CN" sz="1800" b="0" i="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衰弱等不良预后的增加</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221731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194082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 确定血压水平；</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）了解心血管危险因素；</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）明确引起血压升高的可逆和（或）可治疗的因素，如：有无继发性高血压；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4</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）评估靶器官损害和相关临床情况，判断可能影响预后的合并疾病。</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i="1" kern="100" dirty="0">
                <a:effectLst/>
                <a:latin typeface="等线" panose="02010600030101010101" pitchFamily="2" charset="-122"/>
                <a:ea typeface="等线" panose="02010600030101010101" pitchFamily="2" charset="-122"/>
                <a:cs typeface="Times New Roman" panose="02020603050405020304" pitchFamily="18" charset="0"/>
              </a:rPr>
              <a:t>对于老年高血压，还应评估衰弱和认知功能。指南建议，对于高龄高血压患者，推荐制定降压治疗方案前进行衰弱的评估，特别是近</a:t>
            </a:r>
            <a:r>
              <a:rPr lang="en-US" altLang="zh-CN" sz="1800" i="1"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i="1" kern="100" dirty="0">
                <a:effectLst/>
                <a:latin typeface="等线" panose="02010600030101010101" pitchFamily="2" charset="-122"/>
                <a:ea typeface="等线" panose="02010600030101010101" pitchFamily="2" charset="-122"/>
                <a:cs typeface="Times New Roman" panose="02020603050405020304" pitchFamily="18" charset="0"/>
              </a:rPr>
              <a:t>年内非刻意节食情况下体质量下降＞</a:t>
            </a:r>
            <a:r>
              <a:rPr lang="en-US" altLang="zh-CN" sz="1800" i="1" kern="100" dirty="0">
                <a:effectLst/>
                <a:latin typeface="等线" panose="02010600030101010101" pitchFamily="2" charset="-122"/>
                <a:ea typeface="等线" panose="02010600030101010101" pitchFamily="2" charset="-122"/>
                <a:cs typeface="Times New Roman" panose="02020603050405020304" pitchFamily="18" charset="0"/>
              </a:rPr>
              <a:t>5%</a:t>
            </a:r>
            <a:r>
              <a:rPr lang="zh-CN" altLang="zh-CN" sz="1800" i="1" kern="100" dirty="0">
                <a:effectLst/>
                <a:latin typeface="等线" panose="02010600030101010101" pitchFamily="2" charset="-122"/>
                <a:ea typeface="等线" panose="02010600030101010101" pitchFamily="2" charset="-122"/>
                <a:cs typeface="Times New Roman" panose="02020603050405020304" pitchFamily="18" charset="0"/>
              </a:rPr>
              <a:t>或有跌倒风险的高龄老年高血压患者（</a:t>
            </a:r>
            <a:r>
              <a:rPr lang="en-US" altLang="zh-CN" sz="1800" i="1"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i="1"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i="1" kern="100" dirty="0">
                <a:effectLst/>
                <a:latin typeface="等线" panose="02010600030101010101" pitchFamily="2" charset="-122"/>
                <a:ea typeface="等线" panose="02010600030101010101" pitchFamily="2" charset="-122"/>
                <a:cs typeface="Times New Roman" panose="02020603050405020304" pitchFamily="18" charset="0"/>
              </a:rPr>
              <a:t>B</a:t>
            </a:r>
            <a:r>
              <a:rPr lang="zh-CN" altLang="zh-CN" sz="1800" i="1"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169964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298245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非药物治疗是降压治疗的基本措施， 无论是否选择药物治疗， 都要保持良好的生活方式，</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健康饮食</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规律运动</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戒烟限酒</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保持理想体质量</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改善睡眠</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注意保暖</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236312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老年高血压降压治疗应强调</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收缩压达标</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，在能耐受的前提下，逐步使血压达标。在启动降压治疗后，需注意监测血压变化，避免降压过快带来的不良反应。</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．起始药物治疗的血压值和降压目标值</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年龄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≥65</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岁，血压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≥140/90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，在生活方式干预的同时启动降压药物治疗，将血压降至＜</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140/90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年龄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≥80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岁，血压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，即启动降压药物治疗，首先应将血压降至＜</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，若耐受性良好，则进一步将血压降至＜</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140/90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IIa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经评估确定为衰弱的高龄高血压患者，血压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≥160/90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，应考虑启动降压药物治疗，收缩压控制目标为＜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，但尽量不低于</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130 mmHg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IIa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如果患者对降压治疗耐受性良好，不应停止降压治疗（</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III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extLst>
      <p:ext uri="{BB962C8B-B14F-4D97-AF65-F5344CB8AC3E}">
        <p14:creationId xmlns:p14="http://schemas.microsoft.com/office/powerpoint/2010/main" val="11391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bg>
      <p:bgPr>
        <a:gradFill>
          <a:gsLst>
            <a:gs pos="0">
              <a:schemeClr val="bg1"/>
            </a:gs>
            <a:gs pos="100000">
              <a:schemeClr val="tx2">
                <a:lumMod val="20000"/>
                <a:lumOff val="80000"/>
              </a:schemeClr>
            </a:gs>
          </a:gsLst>
          <a:lin ang="16500000" scaled="0"/>
        </a:gra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4405746" y="3704057"/>
            <a:ext cx="6877626" cy="558799"/>
          </a:xfrm>
        </p:spPr>
        <p:txBody>
          <a:bodyPr anchor="ctr">
            <a:normAutofit/>
          </a:bodyPr>
          <a:lstStyle>
            <a:lvl1pPr marL="0" indent="0" algn="l">
              <a:buNone/>
              <a:defRPr sz="20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4405746" y="2175164"/>
            <a:ext cx="6877626" cy="1528893"/>
          </a:xfrm>
        </p:spPr>
        <p:txBody>
          <a:bodyPr anchor="ctr">
            <a:normAutofit/>
          </a:bodyPr>
          <a:lstStyle>
            <a:lvl1pPr algn="l">
              <a:defRPr sz="4000">
                <a:solidFill>
                  <a:schemeClr val="tx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4405746" y="4677656"/>
            <a:ext cx="6877626"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4405746" y="4973927"/>
            <a:ext cx="6877626"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grpSp>
        <p:nvGrpSpPr>
          <p:cNvPr id="9813" name="组合 9812">
            <a:extLst>
              <a:ext uri="{FF2B5EF4-FFF2-40B4-BE49-F238E27FC236}">
                <a16:creationId xmlns:a16="http://schemas.microsoft.com/office/drawing/2014/main" id="{0412969C-5F90-4E96-B585-14A6E1954127}"/>
              </a:ext>
            </a:extLst>
          </p:cNvPr>
          <p:cNvGrpSpPr/>
          <p:nvPr userDrawn="1"/>
        </p:nvGrpSpPr>
        <p:grpSpPr>
          <a:xfrm>
            <a:off x="0" y="2388291"/>
            <a:ext cx="4433455" cy="4559212"/>
            <a:chOff x="0" y="1814946"/>
            <a:chExt cx="4990985" cy="5132557"/>
          </a:xfrm>
        </p:grpSpPr>
        <p:grpSp>
          <p:nvGrpSpPr>
            <p:cNvPr id="9808" name="组合 9807">
              <a:extLst>
                <a:ext uri="{FF2B5EF4-FFF2-40B4-BE49-F238E27FC236}">
                  <a16:creationId xmlns:a16="http://schemas.microsoft.com/office/drawing/2014/main" id="{36904DEF-A29B-4827-B6E3-FFD7CF540525}"/>
                </a:ext>
              </a:extLst>
            </p:cNvPr>
            <p:cNvGrpSpPr/>
            <p:nvPr userDrawn="1"/>
          </p:nvGrpSpPr>
          <p:grpSpPr>
            <a:xfrm>
              <a:off x="0" y="1814946"/>
              <a:ext cx="3698628" cy="3693247"/>
              <a:chOff x="-33357" y="2313710"/>
              <a:chExt cx="3375724" cy="3370813"/>
            </a:xfrm>
          </p:grpSpPr>
          <p:sp>
            <p:nvSpPr>
              <p:cNvPr id="5" name="Freeform 5">
                <a:extLst>
                  <a:ext uri="{FF2B5EF4-FFF2-40B4-BE49-F238E27FC236}">
                    <a16:creationId xmlns:a16="http://schemas.microsoft.com/office/drawing/2014/main" id="{05BF9A91-9553-4FEE-9DD0-D84C357EBDCE}"/>
                  </a:ext>
                </a:extLst>
              </p:cNvPr>
              <p:cNvSpPr>
                <a:spLocks/>
              </p:cNvSpPr>
              <p:nvPr userDrawn="1"/>
            </p:nvSpPr>
            <p:spPr bwMode="auto">
              <a:xfrm>
                <a:off x="-33357" y="2313710"/>
                <a:ext cx="3375724" cy="3370813"/>
              </a:xfrm>
              <a:custGeom>
                <a:avLst/>
                <a:gdLst>
                  <a:gd name="T0" fmla="*/ 0 w 2062"/>
                  <a:gd name="T1" fmla="*/ 555 h 2059"/>
                  <a:gd name="T2" fmla="*/ 2062 w 2062"/>
                  <a:gd name="T3" fmla="*/ 0 h 2059"/>
                  <a:gd name="T4" fmla="*/ 1512 w 2062"/>
                  <a:gd name="T5" fmla="*/ 2059 h 2059"/>
                  <a:gd name="T6" fmla="*/ 0 w 2062"/>
                  <a:gd name="T7" fmla="*/ 555 h 2059"/>
                </a:gdLst>
                <a:ahLst/>
                <a:cxnLst>
                  <a:cxn ang="0">
                    <a:pos x="T0" y="T1"/>
                  </a:cxn>
                  <a:cxn ang="0">
                    <a:pos x="T2" y="T3"/>
                  </a:cxn>
                  <a:cxn ang="0">
                    <a:pos x="T4" y="T5"/>
                  </a:cxn>
                  <a:cxn ang="0">
                    <a:pos x="T6" y="T7"/>
                  </a:cxn>
                </a:cxnLst>
                <a:rect l="0" t="0" r="r" b="b"/>
                <a:pathLst>
                  <a:path w="2062" h="2059">
                    <a:moveTo>
                      <a:pt x="0" y="555"/>
                    </a:moveTo>
                    <a:lnTo>
                      <a:pt x="2062" y="0"/>
                    </a:lnTo>
                    <a:lnTo>
                      <a:pt x="1512" y="2059"/>
                    </a:lnTo>
                    <a:lnTo>
                      <a:pt x="0" y="5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id="{4F494B81-3C15-4C71-9A0A-29EB5AF5C755}"/>
                  </a:ext>
                </a:extLst>
              </p:cNvPr>
              <p:cNvSpPr>
                <a:spLocks/>
              </p:cNvSpPr>
              <p:nvPr userDrawn="1"/>
            </p:nvSpPr>
            <p:spPr bwMode="auto">
              <a:xfrm>
                <a:off x="-33357" y="3222306"/>
                <a:ext cx="2475313" cy="2462216"/>
              </a:xfrm>
              <a:custGeom>
                <a:avLst/>
                <a:gdLst>
                  <a:gd name="T0" fmla="*/ 0 w 1512"/>
                  <a:gd name="T1" fmla="*/ 0 h 1504"/>
                  <a:gd name="T2" fmla="*/ 1512 w 1512"/>
                  <a:gd name="T3" fmla="*/ 1504 h 1504"/>
                  <a:gd name="T4" fmla="*/ 1120 w 1512"/>
                  <a:gd name="T5" fmla="*/ 193 h 1504"/>
                  <a:gd name="T6" fmla="*/ 0 w 1512"/>
                  <a:gd name="T7" fmla="*/ 0 h 1504"/>
                </a:gdLst>
                <a:ahLst/>
                <a:cxnLst>
                  <a:cxn ang="0">
                    <a:pos x="T0" y="T1"/>
                  </a:cxn>
                  <a:cxn ang="0">
                    <a:pos x="T2" y="T3"/>
                  </a:cxn>
                  <a:cxn ang="0">
                    <a:pos x="T4" y="T5"/>
                  </a:cxn>
                  <a:cxn ang="0">
                    <a:pos x="T6" y="T7"/>
                  </a:cxn>
                </a:cxnLst>
                <a:rect l="0" t="0" r="r" b="b"/>
                <a:pathLst>
                  <a:path w="1512" h="1504">
                    <a:moveTo>
                      <a:pt x="0" y="0"/>
                    </a:moveTo>
                    <a:lnTo>
                      <a:pt x="1512" y="1504"/>
                    </a:lnTo>
                    <a:lnTo>
                      <a:pt x="1120" y="19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8">
                <a:extLst>
                  <a:ext uri="{FF2B5EF4-FFF2-40B4-BE49-F238E27FC236}">
                    <a16:creationId xmlns:a16="http://schemas.microsoft.com/office/drawing/2014/main" id="{D8A2DB86-82B3-43BA-A913-246C7D7D372C}"/>
                  </a:ext>
                </a:extLst>
              </p:cNvPr>
              <p:cNvSpPr>
                <a:spLocks/>
              </p:cNvSpPr>
              <p:nvPr userDrawn="1"/>
            </p:nvSpPr>
            <p:spPr bwMode="auto">
              <a:xfrm>
                <a:off x="1800208" y="2313710"/>
                <a:ext cx="1542159" cy="3370813"/>
              </a:xfrm>
              <a:custGeom>
                <a:avLst/>
                <a:gdLst>
                  <a:gd name="T0" fmla="*/ 392 w 942"/>
                  <a:gd name="T1" fmla="*/ 2059 h 2059"/>
                  <a:gd name="T2" fmla="*/ 942 w 942"/>
                  <a:gd name="T3" fmla="*/ 0 h 2059"/>
                  <a:gd name="T4" fmla="*/ 0 w 942"/>
                  <a:gd name="T5" fmla="*/ 748 h 2059"/>
                  <a:gd name="T6" fmla="*/ 392 w 942"/>
                  <a:gd name="T7" fmla="*/ 2059 h 2059"/>
                </a:gdLst>
                <a:ahLst/>
                <a:cxnLst>
                  <a:cxn ang="0">
                    <a:pos x="T0" y="T1"/>
                  </a:cxn>
                  <a:cxn ang="0">
                    <a:pos x="T2" y="T3"/>
                  </a:cxn>
                  <a:cxn ang="0">
                    <a:pos x="T4" y="T5"/>
                  </a:cxn>
                  <a:cxn ang="0">
                    <a:pos x="T6" y="T7"/>
                  </a:cxn>
                </a:cxnLst>
                <a:rect l="0" t="0" r="r" b="b"/>
                <a:pathLst>
                  <a:path w="942" h="2059">
                    <a:moveTo>
                      <a:pt x="392" y="2059"/>
                    </a:moveTo>
                    <a:lnTo>
                      <a:pt x="942" y="0"/>
                    </a:lnTo>
                    <a:lnTo>
                      <a:pt x="0" y="748"/>
                    </a:lnTo>
                    <a:lnTo>
                      <a:pt x="392" y="20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2" name="任意多边形: 形状 81">
              <a:extLst>
                <a:ext uri="{FF2B5EF4-FFF2-40B4-BE49-F238E27FC236}">
                  <a16:creationId xmlns:a16="http://schemas.microsoft.com/office/drawing/2014/main" id="{B1776A3A-8500-4A9A-A690-7CEA1816428C}"/>
                </a:ext>
              </a:extLst>
            </p:cNvPr>
            <p:cNvSpPr>
              <a:spLocks/>
            </p:cNvSpPr>
            <p:nvPr userDrawn="1"/>
          </p:nvSpPr>
          <p:spPr bwMode="auto">
            <a:xfrm>
              <a:off x="0" y="3884886"/>
              <a:ext cx="1746891" cy="2817918"/>
            </a:xfrm>
            <a:custGeom>
              <a:avLst/>
              <a:gdLst>
                <a:gd name="connsiteX0" fmla="*/ 1746891 w 1746891"/>
                <a:gd name="connsiteY0" fmla="*/ 0 h 2817918"/>
                <a:gd name="connsiteX1" fmla="*/ 1007883 w 1746891"/>
                <a:gd name="connsiteY1" fmla="*/ 2817918 h 2817918"/>
                <a:gd name="connsiteX2" fmla="*/ 0 w 1746891"/>
                <a:gd name="connsiteY2" fmla="*/ 1825729 h 2817918"/>
                <a:gd name="connsiteX3" fmla="*/ 0 w 1746891"/>
                <a:gd name="connsiteY3" fmla="*/ 482401 h 2817918"/>
              </a:gdLst>
              <a:ahLst/>
              <a:cxnLst>
                <a:cxn ang="0">
                  <a:pos x="connsiteX0" y="connsiteY0"/>
                </a:cxn>
                <a:cxn ang="0">
                  <a:pos x="connsiteX1" y="connsiteY1"/>
                </a:cxn>
                <a:cxn ang="0">
                  <a:pos x="connsiteX2" y="connsiteY2"/>
                </a:cxn>
                <a:cxn ang="0">
                  <a:pos x="connsiteX3" y="connsiteY3"/>
                </a:cxn>
              </a:cxnLst>
              <a:rect l="l" t="t" r="r" b="b"/>
              <a:pathLst>
                <a:path w="1746891" h="2817918">
                  <a:moveTo>
                    <a:pt x="1746891" y="0"/>
                  </a:moveTo>
                  <a:lnTo>
                    <a:pt x="1007883" y="2817918"/>
                  </a:lnTo>
                  <a:lnTo>
                    <a:pt x="0" y="1825729"/>
                  </a:lnTo>
                  <a:lnTo>
                    <a:pt x="0" y="482401"/>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4" name="任意多边形: 形状 83">
              <a:extLst>
                <a:ext uri="{FF2B5EF4-FFF2-40B4-BE49-F238E27FC236}">
                  <a16:creationId xmlns:a16="http://schemas.microsoft.com/office/drawing/2014/main" id="{B31F9719-A6E2-4A68-9E26-007E829B2EE6}"/>
                </a:ext>
              </a:extLst>
            </p:cNvPr>
            <p:cNvSpPr>
              <a:spLocks/>
            </p:cNvSpPr>
            <p:nvPr userDrawn="1"/>
          </p:nvSpPr>
          <p:spPr bwMode="auto">
            <a:xfrm>
              <a:off x="0" y="5072864"/>
              <a:ext cx="1007883" cy="1629939"/>
            </a:xfrm>
            <a:custGeom>
              <a:avLst/>
              <a:gdLst>
                <a:gd name="connsiteX0" fmla="*/ 0 w 1007883"/>
                <a:gd name="connsiteY0" fmla="*/ 0 h 1629939"/>
                <a:gd name="connsiteX1" fmla="*/ 467976 w 1007883"/>
                <a:gd name="connsiteY1" fmla="*/ 180622 h 1629939"/>
                <a:gd name="connsiteX2" fmla="*/ 1007883 w 1007883"/>
                <a:gd name="connsiteY2" fmla="*/ 1629939 h 1629939"/>
                <a:gd name="connsiteX3" fmla="*/ 0 w 1007883"/>
                <a:gd name="connsiteY3" fmla="*/ 637750 h 1629939"/>
              </a:gdLst>
              <a:ahLst/>
              <a:cxnLst>
                <a:cxn ang="0">
                  <a:pos x="connsiteX0" y="connsiteY0"/>
                </a:cxn>
                <a:cxn ang="0">
                  <a:pos x="connsiteX1" y="connsiteY1"/>
                </a:cxn>
                <a:cxn ang="0">
                  <a:pos x="connsiteX2" y="connsiteY2"/>
                </a:cxn>
                <a:cxn ang="0">
                  <a:pos x="connsiteX3" y="connsiteY3"/>
                </a:cxn>
              </a:cxnLst>
              <a:rect l="l" t="t" r="r" b="b"/>
              <a:pathLst>
                <a:path w="1007883" h="1629939">
                  <a:moveTo>
                    <a:pt x="0" y="0"/>
                  </a:moveTo>
                  <a:lnTo>
                    <a:pt x="467976" y="180622"/>
                  </a:lnTo>
                  <a:lnTo>
                    <a:pt x="1007883" y="1629939"/>
                  </a:lnTo>
                  <a:lnTo>
                    <a:pt x="0" y="63775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9793" name="Freeform 31">
              <a:extLst>
                <a:ext uri="{FF2B5EF4-FFF2-40B4-BE49-F238E27FC236}">
                  <a16:creationId xmlns:a16="http://schemas.microsoft.com/office/drawing/2014/main" id="{0858C27D-3B61-40EB-BB3F-3FAA0118294B}"/>
                </a:ext>
              </a:extLst>
            </p:cNvPr>
            <p:cNvSpPr>
              <a:spLocks/>
            </p:cNvSpPr>
            <p:nvPr userDrawn="1"/>
          </p:nvSpPr>
          <p:spPr bwMode="auto">
            <a:xfrm>
              <a:off x="467976" y="3884886"/>
              <a:ext cx="1278914" cy="2817918"/>
            </a:xfrm>
            <a:custGeom>
              <a:avLst/>
              <a:gdLst>
                <a:gd name="T0" fmla="*/ 301 w 713"/>
                <a:gd name="T1" fmla="*/ 1571 h 1571"/>
                <a:gd name="T2" fmla="*/ 713 w 713"/>
                <a:gd name="T3" fmla="*/ 0 h 1571"/>
                <a:gd name="T4" fmla="*/ 0 w 713"/>
                <a:gd name="T5" fmla="*/ 763 h 1571"/>
                <a:gd name="T6" fmla="*/ 301 w 713"/>
                <a:gd name="T7" fmla="*/ 1571 h 1571"/>
              </a:gdLst>
              <a:ahLst/>
              <a:cxnLst>
                <a:cxn ang="0">
                  <a:pos x="T0" y="T1"/>
                </a:cxn>
                <a:cxn ang="0">
                  <a:pos x="T2" y="T3"/>
                </a:cxn>
                <a:cxn ang="0">
                  <a:pos x="T4" y="T5"/>
                </a:cxn>
                <a:cxn ang="0">
                  <a:pos x="T6" y="T7"/>
                </a:cxn>
              </a:cxnLst>
              <a:rect l="0" t="0" r="r" b="b"/>
              <a:pathLst>
                <a:path w="713" h="1571">
                  <a:moveTo>
                    <a:pt x="301" y="1571"/>
                  </a:moveTo>
                  <a:lnTo>
                    <a:pt x="713" y="0"/>
                  </a:lnTo>
                  <a:lnTo>
                    <a:pt x="0" y="763"/>
                  </a:lnTo>
                  <a:lnTo>
                    <a:pt x="301" y="1571"/>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9807" name="组合 9806">
              <a:extLst>
                <a:ext uri="{FF2B5EF4-FFF2-40B4-BE49-F238E27FC236}">
                  <a16:creationId xmlns:a16="http://schemas.microsoft.com/office/drawing/2014/main" id="{A2EC3842-A5D0-4936-A7C3-E5418585DDD2}"/>
                </a:ext>
              </a:extLst>
            </p:cNvPr>
            <p:cNvGrpSpPr/>
            <p:nvPr userDrawn="1"/>
          </p:nvGrpSpPr>
          <p:grpSpPr>
            <a:xfrm>
              <a:off x="1515683" y="4961112"/>
              <a:ext cx="1562320" cy="1569496"/>
              <a:chOff x="1350001" y="5185204"/>
              <a:chExt cx="1425924" cy="1432473"/>
            </a:xfrm>
          </p:grpSpPr>
          <p:sp>
            <p:nvSpPr>
              <p:cNvPr id="9795" name="Freeform 33">
                <a:extLst>
                  <a:ext uri="{FF2B5EF4-FFF2-40B4-BE49-F238E27FC236}">
                    <a16:creationId xmlns:a16="http://schemas.microsoft.com/office/drawing/2014/main" id="{D5B1E0F4-3C85-41ED-BCC8-21997E7E4C3E}"/>
                  </a:ext>
                </a:extLst>
              </p:cNvPr>
              <p:cNvSpPr>
                <a:spLocks/>
              </p:cNvSpPr>
              <p:nvPr userDrawn="1"/>
            </p:nvSpPr>
            <p:spPr bwMode="auto">
              <a:xfrm>
                <a:off x="1350001" y="5185204"/>
                <a:ext cx="1425924" cy="1432473"/>
              </a:xfrm>
              <a:custGeom>
                <a:avLst/>
                <a:gdLst>
                  <a:gd name="T0" fmla="*/ 0 w 871"/>
                  <a:gd name="T1" fmla="*/ 875 h 875"/>
                  <a:gd name="T2" fmla="*/ 224 w 871"/>
                  <a:gd name="T3" fmla="*/ 0 h 875"/>
                  <a:gd name="T4" fmla="*/ 871 w 871"/>
                  <a:gd name="T5" fmla="*/ 631 h 875"/>
                  <a:gd name="T6" fmla="*/ 0 w 871"/>
                  <a:gd name="T7" fmla="*/ 875 h 875"/>
                </a:gdLst>
                <a:ahLst/>
                <a:cxnLst>
                  <a:cxn ang="0">
                    <a:pos x="T0" y="T1"/>
                  </a:cxn>
                  <a:cxn ang="0">
                    <a:pos x="T2" y="T3"/>
                  </a:cxn>
                  <a:cxn ang="0">
                    <a:pos x="T4" y="T5"/>
                  </a:cxn>
                  <a:cxn ang="0">
                    <a:pos x="T6" y="T7"/>
                  </a:cxn>
                </a:cxnLst>
                <a:rect l="0" t="0" r="r" b="b"/>
                <a:pathLst>
                  <a:path w="871" h="875">
                    <a:moveTo>
                      <a:pt x="0" y="875"/>
                    </a:moveTo>
                    <a:lnTo>
                      <a:pt x="224" y="0"/>
                    </a:lnTo>
                    <a:lnTo>
                      <a:pt x="871" y="631"/>
                    </a:lnTo>
                    <a:lnTo>
                      <a:pt x="0" y="87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96" name="Freeform 34">
                <a:extLst>
                  <a:ext uri="{FF2B5EF4-FFF2-40B4-BE49-F238E27FC236}">
                    <a16:creationId xmlns:a16="http://schemas.microsoft.com/office/drawing/2014/main" id="{2B881A2C-6EF7-4367-BB1D-A766EBA4061D}"/>
                  </a:ext>
                </a:extLst>
              </p:cNvPr>
              <p:cNvSpPr>
                <a:spLocks/>
              </p:cNvSpPr>
              <p:nvPr userDrawn="1"/>
            </p:nvSpPr>
            <p:spPr bwMode="auto">
              <a:xfrm>
                <a:off x="1350001" y="5185204"/>
                <a:ext cx="500956" cy="1432473"/>
              </a:xfrm>
              <a:custGeom>
                <a:avLst/>
                <a:gdLst>
                  <a:gd name="T0" fmla="*/ 0 w 306"/>
                  <a:gd name="T1" fmla="*/ 875 h 875"/>
                  <a:gd name="T2" fmla="*/ 224 w 306"/>
                  <a:gd name="T3" fmla="*/ 0 h 875"/>
                  <a:gd name="T4" fmla="*/ 306 w 306"/>
                  <a:gd name="T5" fmla="*/ 504 h 875"/>
                  <a:gd name="T6" fmla="*/ 0 w 306"/>
                  <a:gd name="T7" fmla="*/ 875 h 875"/>
                </a:gdLst>
                <a:ahLst/>
                <a:cxnLst>
                  <a:cxn ang="0">
                    <a:pos x="T0" y="T1"/>
                  </a:cxn>
                  <a:cxn ang="0">
                    <a:pos x="T2" y="T3"/>
                  </a:cxn>
                  <a:cxn ang="0">
                    <a:pos x="T4" y="T5"/>
                  </a:cxn>
                  <a:cxn ang="0">
                    <a:pos x="T6" y="T7"/>
                  </a:cxn>
                </a:cxnLst>
                <a:rect l="0" t="0" r="r" b="b"/>
                <a:pathLst>
                  <a:path w="306" h="875">
                    <a:moveTo>
                      <a:pt x="0" y="875"/>
                    </a:moveTo>
                    <a:lnTo>
                      <a:pt x="224" y="0"/>
                    </a:lnTo>
                    <a:lnTo>
                      <a:pt x="306" y="504"/>
                    </a:lnTo>
                    <a:lnTo>
                      <a:pt x="0" y="8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97" name="Freeform 35">
                <a:extLst>
                  <a:ext uri="{FF2B5EF4-FFF2-40B4-BE49-F238E27FC236}">
                    <a16:creationId xmlns:a16="http://schemas.microsoft.com/office/drawing/2014/main" id="{A5EFA1AF-B367-49CB-B4EC-93319EB9C1EE}"/>
                  </a:ext>
                </a:extLst>
              </p:cNvPr>
              <p:cNvSpPr>
                <a:spLocks/>
              </p:cNvSpPr>
              <p:nvPr userDrawn="1"/>
            </p:nvSpPr>
            <p:spPr bwMode="auto">
              <a:xfrm>
                <a:off x="1350001" y="6010308"/>
                <a:ext cx="1425924" cy="607369"/>
              </a:xfrm>
              <a:custGeom>
                <a:avLst/>
                <a:gdLst>
                  <a:gd name="T0" fmla="*/ 0 w 871"/>
                  <a:gd name="T1" fmla="*/ 371 h 371"/>
                  <a:gd name="T2" fmla="*/ 871 w 871"/>
                  <a:gd name="T3" fmla="*/ 127 h 371"/>
                  <a:gd name="T4" fmla="*/ 306 w 871"/>
                  <a:gd name="T5" fmla="*/ 0 h 371"/>
                  <a:gd name="T6" fmla="*/ 0 w 871"/>
                  <a:gd name="T7" fmla="*/ 371 h 371"/>
                </a:gdLst>
                <a:ahLst/>
                <a:cxnLst>
                  <a:cxn ang="0">
                    <a:pos x="T0" y="T1"/>
                  </a:cxn>
                  <a:cxn ang="0">
                    <a:pos x="T2" y="T3"/>
                  </a:cxn>
                  <a:cxn ang="0">
                    <a:pos x="T4" y="T5"/>
                  </a:cxn>
                  <a:cxn ang="0">
                    <a:pos x="T6" y="T7"/>
                  </a:cxn>
                </a:cxnLst>
                <a:rect l="0" t="0" r="r" b="b"/>
                <a:pathLst>
                  <a:path w="871" h="371">
                    <a:moveTo>
                      <a:pt x="0" y="371"/>
                    </a:moveTo>
                    <a:lnTo>
                      <a:pt x="871" y="127"/>
                    </a:lnTo>
                    <a:lnTo>
                      <a:pt x="306" y="0"/>
                    </a:lnTo>
                    <a:lnTo>
                      <a:pt x="0" y="37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a:extLst>
                <a:ext uri="{FF2B5EF4-FFF2-40B4-BE49-F238E27FC236}">
                  <a16:creationId xmlns:a16="http://schemas.microsoft.com/office/drawing/2014/main" id="{459B8FC3-40F8-4320-8261-E04D3F1B857F}"/>
                </a:ext>
              </a:extLst>
            </p:cNvPr>
            <p:cNvGrpSpPr/>
            <p:nvPr userDrawn="1"/>
          </p:nvGrpSpPr>
          <p:grpSpPr>
            <a:xfrm rot="19800000">
              <a:off x="2689563" y="3277532"/>
              <a:ext cx="2301422" cy="2305825"/>
              <a:chOff x="-899390" y="4202937"/>
              <a:chExt cx="2566991" cy="2571903"/>
            </a:xfrm>
          </p:grpSpPr>
          <p:sp>
            <p:nvSpPr>
              <p:cNvPr id="48" name="Freeform 29">
                <a:extLst>
                  <a:ext uri="{FF2B5EF4-FFF2-40B4-BE49-F238E27FC236}">
                    <a16:creationId xmlns:a16="http://schemas.microsoft.com/office/drawing/2014/main" id="{0ADA7518-6DF5-4584-B719-DD59E8DA3F32}"/>
                  </a:ext>
                </a:extLst>
              </p:cNvPr>
              <p:cNvSpPr>
                <a:spLocks/>
              </p:cNvSpPr>
              <p:nvPr userDrawn="1"/>
            </p:nvSpPr>
            <p:spPr bwMode="auto">
              <a:xfrm>
                <a:off x="-899390" y="4202937"/>
                <a:ext cx="2566991" cy="2571903"/>
              </a:xfrm>
              <a:custGeom>
                <a:avLst/>
                <a:gdLst>
                  <a:gd name="T0" fmla="*/ 1156 w 1568"/>
                  <a:gd name="T1" fmla="*/ 1571 h 1571"/>
                  <a:gd name="T2" fmla="*/ 0 w 1568"/>
                  <a:gd name="T3" fmla="*/ 433 h 1571"/>
                  <a:gd name="T4" fmla="*/ 1568 w 1568"/>
                  <a:gd name="T5" fmla="*/ 0 h 1571"/>
                  <a:gd name="T6" fmla="*/ 1156 w 1568"/>
                  <a:gd name="T7" fmla="*/ 1571 h 1571"/>
                </a:gdLst>
                <a:ahLst/>
                <a:cxnLst>
                  <a:cxn ang="0">
                    <a:pos x="T0" y="T1"/>
                  </a:cxn>
                  <a:cxn ang="0">
                    <a:pos x="T2" y="T3"/>
                  </a:cxn>
                  <a:cxn ang="0">
                    <a:pos x="T4" y="T5"/>
                  </a:cxn>
                  <a:cxn ang="0">
                    <a:pos x="T6" y="T7"/>
                  </a:cxn>
                </a:cxnLst>
                <a:rect l="0" t="0" r="r" b="b"/>
                <a:pathLst>
                  <a:path w="1568" h="1571">
                    <a:moveTo>
                      <a:pt x="1156" y="1571"/>
                    </a:moveTo>
                    <a:lnTo>
                      <a:pt x="0" y="433"/>
                    </a:lnTo>
                    <a:lnTo>
                      <a:pt x="1568" y="0"/>
                    </a:lnTo>
                    <a:lnTo>
                      <a:pt x="1156" y="157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0">
                <a:extLst>
                  <a:ext uri="{FF2B5EF4-FFF2-40B4-BE49-F238E27FC236}">
                    <a16:creationId xmlns:a16="http://schemas.microsoft.com/office/drawing/2014/main" id="{D6B3F8B0-55AA-411D-89D4-850079304F2B}"/>
                  </a:ext>
                </a:extLst>
              </p:cNvPr>
              <p:cNvSpPr>
                <a:spLocks/>
              </p:cNvSpPr>
              <p:nvPr userDrawn="1"/>
            </p:nvSpPr>
            <p:spPr bwMode="auto">
              <a:xfrm>
                <a:off x="-899390" y="4911806"/>
                <a:ext cx="1892501" cy="1863033"/>
              </a:xfrm>
              <a:custGeom>
                <a:avLst/>
                <a:gdLst>
                  <a:gd name="T0" fmla="*/ 1156 w 1156"/>
                  <a:gd name="T1" fmla="*/ 1138 h 1138"/>
                  <a:gd name="T2" fmla="*/ 0 w 1156"/>
                  <a:gd name="T3" fmla="*/ 0 h 1138"/>
                  <a:gd name="T4" fmla="*/ 855 w 1156"/>
                  <a:gd name="T5" fmla="*/ 330 h 1138"/>
                  <a:gd name="T6" fmla="*/ 1156 w 1156"/>
                  <a:gd name="T7" fmla="*/ 1138 h 1138"/>
                </a:gdLst>
                <a:ahLst/>
                <a:cxnLst>
                  <a:cxn ang="0">
                    <a:pos x="T0" y="T1"/>
                  </a:cxn>
                  <a:cxn ang="0">
                    <a:pos x="T2" y="T3"/>
                  </a:cxn>
                  <a:cxn ang="0">
                    <a:pos x="T4" y="T5"/>
                  </a:cxn>
                  <a:cxn ang="0">
                    <a:pos x="T6" y="T7"/>
                  </a:cxn>
                </a:cxnLst>
                <a:rect l="0" t="0" r="r" b="b"/>
                <a:pathLst>
                  <a:path w="1156" h="1138">
                    <a:moveTo>
                      <a:pt x="1156" y="1138"/>
                    </a:moveTo>
                    <a:lnTo>
                      <a:pt x="0" y="0"/>
                    </a:lnTo>
                    <a:lnTo>
                      <a:pt x="855" y="330"/>
                    </a:lnTo>
                    <a:lnTo>
                      <a:pt x="1156" y="113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1">
                <a:extLst>
                  <a:ext uri="{FF2B5EF4-FFF2-40B4-BE49-F238E27FC236}">
                    <a16:creationId xmlns:a16="http://schemas.microsoft.com/office/drawing/2014/main" id="{CA25763A-E27B-4181-B8ED-004BFC30B31D}"/>
                  </a:ext>
                </a:extLst>
              </p:cNvPr>
              <p:cNvSpPr>
                <a:spLocks/>
              </p:cNvSpPr>
              <p:nvPr userDrawn="1"/>
            </p:nvSpPr>
            <p:spPr bwMode="auto">
              <a:xfrm>
                <a:off x="500341" y="4202937"/>
                <a:ext cx="1167260" cy="2571903"/>
              </a:xfrm>
              <a:custGeom>
                <a:avLst/>
                <a:gdLst>
                  <a:gd name="T0" fmla="*/ 301 w 713"/>
                  <a:gd name="T1" fmla="*/ 1571 h 1571"/>
                  <a:gd name="T2" fmla="*/ 713 w 713"/>
                  <a:gd name="T3" fmla="*/ 0 h 1571"/>
                  <a:gd name="T4" fmla="*/ 0 w 713"/>
                  <a:gd name="T5" fmla="*/ 763 h 1571"/>
                  <a:gd name="T6" fmla="*/ 301 w 713"/>
                  <a:gd name="T7" fmla="*/ 1571 h 1571"/>
                </a:gdLst>
                <a:ahLst/>
                <a:cxnLst>
                  <a:cxn ang="0">
                    <a:pos x="T0" y="T1"/>
                  </a:cxn>
                  <a:cxn ang="0">
                    <a:pos x="T2" y="T3"/>
                  </a:cxn>
                  <a:cxn ang="0">
                    <a:pos x="T4" y="T5"/>
                  </a:cxn>
                  <a:cxn ang="0">
                    <a:pos x="T6" y="T7"/>
                  </a:cxn>
                </a:cxnLst>
                <a:rect l="0" t="0" r="r" b="b"/>
                <a:pathLst>
                  <a:path w="713" h="1571">
                    <a:moveTo>
                      <a:pt x="301" y="1571"/>
                    </a:moveTo>
                    <a:lnTo>
                      <a:pt x="713" y="0"/>
                    </a:lnTo>
                    <a:lnTo>
                      <a:pt x="0" y="763"/>
                    </a:lnTo>
                    <a:lnTo>
                      <a:pt x="301" y="1571"/>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id="{F79B4DE5-AEA4-4F1F-9A62-A0C87B3B6029}"/>
                </a:ext>
              </a:extLst>
            </p:cNvPr>
            <p:cNvGrpSpPr/>
            <p:nvPr userDrawn="1"/>
          </p:nvGrpSpPr>
          <p:grpSpPr>
            <a:xfrm rot="12600000">
              <a:off x="2990757" y="4894091"/>
              <a:ext cx="1689356" cy="1697115"/>
              <a:chOff x="1350001" y="5185204"/>
              <a:chExt cx="1425924" cy="1432473"/>
            </a:xfrm>
          </p:grpSpPr>
          <p:sp>
            <p:nvSpPr>
              <p:cNvPr id="53" name="Freeform 33">
                <a:extLst>
                  <a:ext uri="{FF2B5EF4-FFF2-40B4-BE49-F238E27FC236}">
                    <a16:creationId xmlns:a16="http://schemas.microsoft.com/office/drawing/2014/main" id="{003A2DFE-93DF-4FD0-923E-F322930F074C}"/>
                  </a:ext>
                </a:extLst>
              </p:cNvPr>
              <p:cNvSpPr>
                <a:spLocks/>
              </p:cNvSpPr>
              <p:nvPr userDrawn="1"/>
            </p:nvSpPr>
            <p:spPr bwMode="auto">
              <a:xfrm>
                <a:off x="1350001" y="5185204"/>
                <a:ext cx="1425924" cy="1432473"/>
              </a:xfrm>
              <a:custGeom>
                <a:avLst/>
                <a:gdLst>
                  <a:gd name="T0" fmla="*/ 0 w 871"/>
                  <a:gd name="T1" fmla="*/ 875 h 875"/>
                  <a:gd name="T2" fmla="*/ 224 w 871"/>
                  <a:gd name="T3" fmla="*/ 0 h 875"/>
                  <a:gd name="T4" fmla="*/ 871 w 871"/>
                  <a:gd name="T5" fmla="*/ 631 h 875"/>
                  <a:gd name="T6" fmla="*/ 0 w 871"/>
                  <a:gd name="T7" fmla="*/ 875 h 875"/>
                </a:gdLst>
                <a:ahLst/>
                <a:cxnLst>
                  <a:cxn ang="0">
                    <a:pos x="T0" y="T1"/>
                  </a:cxn>
                  <a:cxn ang="0">
                    <a:pos x="T2" y="T3"/>
                  </a:cxn>
                  <a:cxn ang="0">
                    <a:pos x="T4" y="T5"/>
                  </a:cxn>
                  <a:cxn ang="0">
                    <a:pos x="T6" y="T7"/>
                  </a:cxn>
                </a:cxnLst>
                <a:rect l="0" t="0" r="r" b="b"/>
                <a:pathLst>
                  <a:path w="871" h="875">
                    <a:moveTo>
                      <a:pt x="0" y="875"/>
                    </a:moveTo>
                    <a:lnTo>
                      <a:pt x="224" y="0"/>
                    </a:lnTo>
                    <a:lnTo>
                      <a:pt x="871" y="631"/>
                    </a:lnTo>
                    <a:lnTo>
                      <a:pt x="0" y="87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a:extLst>
                  <a:ext uri="{FF2B5EF4-FFF2-40B4-BE49-F238E27FC236}">
                    <a16:creationId xmlns:a16="http://schemas.microsoft.com/office/drawing/2014/main" id="{975BD6D9-5ED6-4E6F-BA2E-E15B943C7E49}"/>
                  </a:ext>
                </a:extLst>
              </p:cNvPr>
              <p:cNvSpPr>
                <a:spLocks/>
              </p:cNvSpPr>
              <p:nvPr userDrawn="1"/>
            </p:nvSpPr>
            <p:spPr bwMode="auto">
              <a:xfrm>
                <a:off x="1350001" y="5185204"/>
                <a:ext cx="500956" cy="1432473"/>
              </a:xfrm>
              <a:custGeom>
                <a:avLst/>
                <a:gdLst>
                  <a:gd name="T0" fmla="*/ 0 w 306"/>
                  <a:gd name="T1" fmla="*/ 875 h 875"/>
                  <a:gd name="T2" fmla="*/ 224 w 306"/>
                  <a:gd name="T3" fmla="*/ 0 h 875"/>
                  <a:gd name="T4" fmla="*/ 306 w 306"/>
                  <a:gd name="T5" fmla="*/ 504 h 875"/>
                  <a:gd name="T6" fmla="*/ 0 w 306"/>
                  <a:gd name="T7" fmla="*/ 875 h 875"/>
                </a:gdLst>
                <a:ahLst/>
                <a:cxnLst>
                  <a:cxn ang="0">
                    <a:pos x="T0" y="T1"/>
                  </a:cxn>
                  <a:cxn ang="0">
                    <a:pos x="T2" y="T3"/>
                  </a:cxn>
                  <a:cxn ang="0">
                    <a:pos x="T4" y="T5"/>
                  </a:cxn>
                  <a:cxn ang="0">
                    <a:pos x="T6" y="T7"/>
                  </a:cxn>
                </a:cxnLst>
                <a:rect l="0" t="0" r="r" b="b"/>
                <a:pathLst>
                  <a:path w="306" h="875">
                    <a:moveTo>
                      <a:pt x="0" y="875"/>
                    </a:moveTo>
                    <a:lnTo>
                      <a:pt x="224" y="0"/>
                    </a:lnTo>
                    <a:lnTo>
                      <a:pt x="306" y="504"/>
                    </a:lnTo>
                    <a:lnTo>
                      <a:pt x="0" y="8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35">
                <a:extLst>
                  <a:ext uri="{FF2B5EF4-FFF2-40B4-BE49-F238E27FC236}">
                    <a16:creationId xmlns:a16="http://schemas.microsoft.com/office/drawing/2014/main" id="{BBB0879C-3085-4593-B820-B612A7B98472}"/>
                  </a:ext>
                </a:extLst>
              </p:cNvPr>
              <p:cNvSpPr>
                <a:spLocks/>
              </p:cNvSpPr>
              <p:nvPr userDrawn="1"/>
            </p:nvSpPr>
            <p:spPr bwMode="auto">
              <a:xfrm>
                <a:off x="1350001" y="6010308"/>
                <a:ext cx="1425924" cy="607369"/>
              </a:xfrm>
              <a:custGeom>
                <a:avLst/>
                <a:gdLst>
                  <a:gd name="T0" fmla="*/ 0 w 871"/>
                  <a:gd name="T1" fmla="*/ 371 h 371"/>
                  <a:gd name="T2" fmla="*/ 871 w 871"/>
                  <a:gd name="T3" fmla="*/ 127 h 371"/>
                  <a:gd name="T4" fmla="*/ 306 w 871"/>
                  <a:gd name="T5" fmla="*/ 0 h 371"/>
                  <a:gd name="T6" fmla="*/ 0 w 871"/>
                  <a:gd name="T7" fmla="*/ 371 h 371"/>
                </a:gdLst>
                <a:ahLst/>
                <a:cxnLst>
                  <a:cxn ang="0">
                    <a:pos x="T0" y="T1"/>
                  </a:cxn>
                  <a:cxn ang="0">
                    <a:pos x="T2" y="T3"/>
                  </a:cxn>
                  <a:cxn ang="0">
                    <a:pos x="T4" y="T5"/>
                  </a:cxn>
                  <a:cxn ang="0">
                    <a:pos x="T6" y="T7"/>
                  </a:cxn>
                </a:cxnLst>
                <a:rect l="0" t="0" r="r" b="b"/>
                <a:pathLst>
                  <a:path w="871" h="371">
                    <a:moveTo>
                      <a:pt x="0" y="371"/>
                    </a:moveTo>
                    <a:lnTo>
                      <a:pt x="871" y="127"/>
                    </a:lnTo>
                    <a:lnTo>
                      <a:pt x="306" y="0"/>
                    </a:lnTo>
                    <a:lnTo>
                      <a:pt x="0" y="37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95" name="任意多边形: 形状 94">
              <a:extLst>
                <a:ext uri="{FF2B5EF4-FFF2-40B4-BE49-F238E27FC236}">
                  <a16:creationId xmlns:a16="http://schemas.microsoft.com/office/drawing/2014/main" id="{0845FCBA-925F-42B0-8644-32E743140555}"/>
                </a:ext>
              </a:extLst>
            </p:cNvPr>
            <p:cNvSpPr>
              <a:spLocks/>
            </p:cNvSpPr>
            <p:nvPr userDrawn="1"/>
          </p:nvSpPr>
          <p:spPr bwMode="auto">
            <a:xfrm rot="5189261">
              <a:off x="2860960" y="6190506"/>
              <a:ext cx="631486" cy="750679"/>
            </a:xfrm>
            <a:custGeom>
              <a:avLst/>
              <a:gdLst>
                <a:gd name="connsiteX0" fmla="*/ 0 w 631486"/>
                <a:gd name="connsiteY0" fmla="*/ 174384 h 750679"/>
                <a:gd name="connsiteX1" fmla="*/ 631486 w 631486"/>
                <a:gd name="connsiteY1" fmla="*/ 0 h 750679"/>
                <a:gd name="connsiteX2" fmla="*/ 585410 w 631486"/>
                <a:gd name="connsiteY2" fmla="*/ 750679 h 750679"/>
              </a:gdLst>
              <a:ahLst/>
              <a:cxnLst>
                <a:cxn ang="0">
                  <a:pos x="connsiteX0" y="connsiteY0"/>
                </a:cxn>
                <a:cxn ang="0">
                  <a:pos x="connsiteX1" y="connsiteY1"/>
                </a:cxn>
                <a:cxn ang="0">
                  <a:pos x="connsiteX2" y="connsiteY2"/>
                </a:cxn>
              </a:cxnLst>
              <a:rect l="l" t="t" r="r" b="b"/>
              <a:pathLst>
                <a:path w="631486" h="750679">
                  <a:moveTo>
                    <a:pt x="0" y="174384"/>
                  </a:moveTo>
                  <a:lnTo>
                    <a:pt x="631486" y="0"/>
                  </a:lnTo>
                  <a:lnTo>
                    <a:pt x="585410" y="750679"/>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92" name="任意多边形: 形状 91">
              <a:extLst>
                <a:ext uri="{FF2B5EF4-FFF2-40B4-BE49-F238E27FC236}">
                  <a16:creationId xmlns:a16="http://schemas.microsoft.com/office/drawing/2014/main" id="{C4B29FC2-D183-470F-AAFE-76EA9D0BF6BE}"/>
                </a:ext>
              </a:extLst>
            </p:cNvPr>
            <p:cNvSpPr>
              <a:spLocks/>
            </p:cNvSpPr>
            <p:nvPr userDrawn="1"/>
          </p:nvSpPr>
          <p:spPr bwMode="auto">
            <a:xfrm rot="5189261">
              <a:off x="2785699" y="6270528"/>
              <a:ext cx="606416" cy="576295"/>
            </a:xfrm>
            <a:custGeom>
              <a:avLst/>
              <a:gdLst>
                <a:gd name="connsiteX0" fmla="*/ 0 w 606416"/>
                <a:gd name="connsiteY0" fmla="*/ 0 h 576295"/>
                <a:gd name="connsiteX1" fmla="*/ 606416 w 606416"/>
                <a:gd name="connsiteY1" fmla="*/ 234055 h 576295"/>
                <a:gd name="connsiteX2" fmla="*/ 585410 w 606416"/>
                <a:gd name="connsiteY2" fmla="*/ 576295 h 576295"/>
              </a:gdLst>
              <a:ahLst/>
              <a:cxnLst>
                <a:cxn ang="0">
                  <a:pos x="connsiteX0" y="connsiteY0"/>
                </a:cxn>
                <a:cxn ang="0">
                  <a:pos x="connsiteX1" y="connsiteY1"/>
                </a:cxn>
                <a:cxn ang="0">
                  <a:pos x="connsiteX2" y="connsiteY2"/>
                </a:cxn>
              </a:cxnLst>
              <a:rect l="l" t="t" r="r" b="b"/>
              <a:pathLst>
                <a:path w="606416" h="576295">
                  <a:moveTo>
                    <a:pt x="0" y="0"/>
                  </a:moveTo>
                  <a:lnTo>
                    <a:pt x="606416" y="234055"/>
                  </a:lnTo>
                  <a:lnTo>
                    <a:pt x="585410" y="576295"/>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91" name="任意多边形: 形状 90">
              <a:extLst>
                <a:ext uri="{FF2B5EF4-FFF2-40B4-BE49-F238E27FC236}">
                  <a16:creationId xmlns:a16="http://schemas.microsoft.com/office/drawing/2014/main" id="{B8325B1A-E382-4FD1-AEF6-5A10C1B01511}"/>
                </a:ext>
              </a:extLst>
            </p:cNvPr>
            <p:cNvSpPr>
              <a:spLocks/>
            </p:cNvSpPr>
            <p:nvPr userDrawn="1"/>
          </p:nvSpPr>
          <p:spPr bwMode="auto">
            <a:xfrm rot="14413077">
              <a:off x="2085024" y="6535142"/>
              <a:ext cx="233740" cy="420980"/>
            </a:xfrm>
            <a:custGeom>
              <a:avLst/>
              <a:gdLst>
                <a:gd name="connsiteX0" fmla="*/ 233740 w 233740"/>
                <a:gd name="connsiteY0" fmla="*/ 420980 h 420980"/>
                <a:gd name="connsiteX1" fmla="*/ 0 w 233740"/>
                <a:gd name="connsiteY1" fmla="*/ 188477 h 420980"/>
                <a:gd name="connsiteX2" fmla="*/ 107863 w 233740"/>
                <a:gd name="connsiteY2" fmla="*/ 0 h 420980"/>
              </a:gdLst>
              <a:ahLst/>
              <a:cxnLst>
                <a:cxn ang="0">
                  <a:pos x="connsiteX0" y="connsiteY0"/>
                </a:cxn>
                <a:cxn ang="0">
                  <a:pos x="connsiteX1" y="connsiteY1"/>
                </a:cxn>
                <a:cxn ang="0">
                  <a:pos x="connsiteX2" y="connsiteY2"/>
                </a:cxn>
              </a:cxnLst>
              <a:rect l="l" t="t" r="r" b="b"/>
              <a:pathLst>
                <a:path w="233740" h="420980">
                  <a:moveTo>
                    <a:pt x="233740" y="420980"/>
                  </a:moveTo>
                  <a:lnTo>
                    <a:pt x="0" y="188477"/>
                  </a:lnTo>
                  <a:lnTo>
                    <a:pt x="107863"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9" name="任意多边形: 形状 88">
              <a:extLst>
                <a:ext uri="{FF2B5EF4-FFF2-40B4-BE49-F238E27FC236}">
                  <a16:creationId xmlns:a16="http://schemas.microsoft.com/office/drawing/2014/main" id="{7AA8B293-6946-40C9-8DC5-F1CED6F06F6E}"/>
                </a:ext>
              </a:extLst>
            </p:cNvPr>
            <p:cNvSpPr>
              <a:spLocks/>
            </p:cNvSpPr>
            <p:nvPr userDrawn="1"/>
          </p:nvSpPr>
          <p:spPr bwMode="auto">
            <a:xfrm rot="14413077">
              <a:off x="1603089" y="6193125"/>
              <a:ext cx="417400" cy="1091355"/>
            </a:xfrm>
            <a:custGeom>
              <a:avLst/>
              <a:gdLst>
                <a:gd name="connsiteX0" fmla="*/ 125877 w 417400"/>
                <a:gd name="connsiteY0" fmla="*/ 1091355 h 1091355"/>
                <a:gd name="connsiteX1" fmla="*/ 0 w 417400"/>
                <a:gd name="connsiteY1" fmla="*/ 670375 h 1091355"/>
                <a:gd name="connsiteX2" fmla="*/ 355536 w 417400"/>
                <a:gd name="connsiteY2" fmla="*/ 49124 h 1091355"/>
                <a:gd name="connsiteX3" fmla="*/ 417400 w 417400"/>
                <a:gd name="connsiteY3" fmla="*/ 0 h 1091355"/>
              </a:gdLst>
              <a:ahLst/>
              <a:cxnLst>
                <a:cxn ang="0">
                  <a:pos x="connsiteX0" y="connsiteY0"/>
                </a:cxn>
                <a:cxn ang="0">
                  <a:pos x="connsiteX1" y="connsiteY1"/>
                </a:cxn>
                <a:cxn ang="0">
                  <a:pos x="connsiteX2" y="connsiteY2"/>
                </a:cxn>
                <a:cxn ang="0">
                  <a:pos x="connsiteX3" y="connsiteY3"/>
                </a:cxn>
              </a:cxnLst>
              <a:rect l="l" t="t" r="r" b="b"/>
              <a:pathLst>
                <a:path w="417400" h="1091355">
                  <a:moveTo>
                    <a:pt x="125877" y="1091355"/>
                  </a:moveTo>
                  <a:lnTo>
                    <a:pt x="0" y="670375"/>
                  </a:lnTo>
                  <a:lnTo>
                    <a:pt x="355536" y="49124"/>
                  </a:lnTo>
                  <a:lnTo>
                    <a:pt x="41740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79" name="组合 78">
            <a:extLst>
              <a:ext uri="{FF2B5EF4-FFF2-40B4-BE49-F238E27FC236}">
                <a16:creationId xmlns:a16="http://schemas.microsoft.com/office/drawing/2014/main" id="{C9A282B9-3374-41E6-AC2D-7784354EFF5A}"/>
              </a:ext>
            </a:extLst>
          </p:cNvPr>
          <p:cNvGrpSpPr/>
          <p:nvPr userDrawn="1"/>
        </p:nvGrpSpPr>
        <p:grpSpPr>
          <a:xfrm>
            <a:off x="9774834" y="0"/>
            <a:ext cx="2417166" cy="3285611"/>
            <a:chOff x="9774834" y="0"/>
            <a:chExt cx="2417166" cy="3285611"/>
          </a:xfrm>
        </p:grpSpPr>
        <p:sp>
          <p:nvSpPr>
            <p:cNvPr id="139" name="任意多边形: 形状 138">
              <a:extLst>
                <a:ext uri="{FF2B5EF4-FFF2-40B4-BE49-F238E27FC236}">
                  <a16:creationId xmlns:a16="http://schemas.microsoft.com/office/drawing/2014/main" id="{50261AD0-962D-480B-B039-48A3CF72EF02}"/>
                </a:ext>
              </a:extLst>
            </p:cNvPr>
            <p:cNvSpPr/>
            <p:nvPr/>
          </p:nvSpPr>
          <p:spPr>
            <a:xfrm>
              <a:off x="10569108" y="287512"/>
              <a:ext cx="1622892" cy="2444653"/>
            </a:xfrm>
            <a:custGeom>
              <a:avLst/>
              <a:gdLst>
                <a:gd name="connsiteX0" fmla="*/ 652542 w 1622892"/>
                <a:gd name="connsiteY0" fmla="*/ 0 h 2444653"/>
                <a:gd name="connsiteX1" fmla="*/ 1622892 w 1622892"/>
                <a:gd name="connsiteY1" fmla="*/ 968289 h 2444653"/>
                <a:gd name="connsiteX2" fmla="*/ 1622892 w 1622892"/>
                <a:gd name="connsiteY2" fmla="*/ 2008935 h 2444653"/>
                <a:gd name="connsiteX3" fmla="*/ 0 w 1622892"/>
                <a:gd name="connsiteY3" fmla="*/ 2444653 h 2444653"/>
              </a:gdLst>
              <a:ahLst/>
              <a:cxnLst>
                <a:cxn ang="0">
                  <a:pos x="connsiteX0" y="connsiteY0"/>
                </a:cxn>
                <a:cxn ang="0">
                  <a:pos x="connsiteX1" y="connsiteY1"/>
                </a:cxn>
                <a:cxn ang="0">
                  <a:pos x="connsiteX2" y="connsiteY2"/>
                </a:cxn>
                <a:cxn ang="0">
                  <a:pos x="connsiteX3" y="connsiteY3"/>
                </a:cxn>
              </a:cxnLst>
              <a:rect l="l" t="t" r="r" b="b"/>
              <a:pathLst>
                <a:path w="1622892" h="2444653">
                  <a:moveTo>
                    <a:pt x="652542" y="0"/>
                  </a:moveTo>
                  <a:lnTo>
                    <a:pt x="1622892" y="968289"/>
                  </a:lnTo>
                  <a:lnTo>
                    <a:pt x="1622892" y="2008935"/>
                  </a:lnTo>
                  <a:lnTo>
                    <a:pt x="0" y="2444653"/>
                  </a:lnTo>
                  <a:close/>
                </a:path>
              </a:pathLst>
            </a:custGeom>
            <a:solidFill>
              <a:srgbClr val="B4B4B4"/>
            </a:solidFill>
            <a:ln w="9525"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DF9E2CDB-F747-4283-B9FD-0DA2015F4517}"/>
                </a:ext>
              </a:extLst>
            </p:cNvPr>
            <p:cNvSpPr/>
            <p:nvPr/>
          </p:nvSpPr>
          <p:spPr>
            <a:xfrm>
              <a:off x="10569108" y="1843720"/>
              <a:ext cx="1622892" cy="888447"/>
            </a:xfrm>
            <a:custGeom>
              <a:avLst/>
              <a:gdLst>
                <a:gd name="connsiteX0" fmla="*/ 1114838 w 1622892"/>
                <a:gd name="connsiteY0" fmla="*/ 0 h 888447"/>
                <a:gd name="connsiteX1" fmla="*/ 1622892 w 1622892"/>
                <a:gd name="connsiteY1" fmla="*/ 88674 h 888447"/>
                <a:gd name="connsiteX2" fmla="*/ 1622892 w 1622892"/>
                <a:gd name="connsiteY2" fmla="*/ 452729 h 888447"/>
                <a:gd name="connsiteX3" fmla="*/ 0 w 1622892"/>
                <a:gd name="connsiteY3" fmla="*/ 888447 h 888447"/>
              </a:gdLst>
              <a:ahLst/>
              <a:cxnLst>
                <a:cxn ang="0">
                  <a:pos x="connsiteX0" y="connsiteY0"/>
                </a:cxn>
                <a:cxn ang="0">
                  <a:pos x="connsiteX1" y="connsiteY1"/>
                </a:cxn>
                <a:cxn ang="0">
                  <a:pos x="connsiteX2" y="connsiteY2"/>
                </a:cxn>
                <a:cxn ang="0">
                  <a:pos x="connsiteX3" y="connsiteY3"/>
                </a:cxn>
              </a:cxnLst>
              <a:rect l="l" t="t" r="r" b="b"/>
              <a:pathLst>
                <a:path w="1622892" h="888447">
                  <a:moveTo>
                    <a:pt x="1114838" y="0"/>
                  </a:moveTo>
                  <a:lnTo>
                    <a:pt x="1622892" y="88674"/>
                  </a:lnTo>
                  <a:lnTo>
                    <a:pt x="1622892" y="452729"/>
                  </a:lnTo>
                  <a:lnTo>
                    <a:pt x="0" y="888447"/>
                  </a:lnTo>
                  <a:close/>
                </a:path>
              </a:pathLst>
            </a:custGeom>
            <a:solidFill>
              <a:srgbClr val="D8D8D8"/>
            </a:solidFill>
            <a:ln w="9525"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FBE8ED51-4463-4D5A-93B0-85FA65C21F09}"/>
                </a:ext>
              </a:extLst>
            </p:cNvPr>
            <p:cNvSpPr/>
            <p:nvPr/>
          </p:nvSpPr>
          <p:spPr>
            <a:xfrm>
              <a:off x="11221649" y="287512"/>
              <a:ext cx="970351" cy="1644881"/>
            </a:xfrm>
            <a:custGeom>
              <a:avLst/>
              <a:gdLst>
                <a:gd name="connsiteX0" fmla="*/ 0 w 970351"/>
                <a:gd name="connsiteY0" fmla="*/ 0 h 1644881"/>
                <a:gd name="connsiteX1" fmla="*/ 970351 w 970351"/>
                <a:gd name="connsiteY1" fmla="*/ 968290 h 1644881"/>
                <a:gd name="connsiteX2" fmla="*/ 970351 w 970351"/>
                <a:gd name="connsiteY2" fmla="*/ 1644881 h 1644881"/>
                <a:gd name="connsiteX3" fmla="*/ 462297 w 970351"/>
                <a:gd name="connsiteY3" fmla="*/ 1556208 h 1644881"/>
              </a:gdLst>
              <a:ahLst/>
              <a:cxnLst>
                <a:cxn ang="0">
                  <a:pos x="connsiteX0" y="connsiteY0"/>
                </a:cxn>
                <a:cxn ang="0">
                  <a:pos x="connsiteX1" y="connsiteY1"/>
                </a:cxn>
                <a:cxn ang="0">
                  <a:pos x="connsiteX2" y="connsiteY2"/>
                </a:cxn>
                <a:cxn ang="0">
                  <a:pos x="connsiteX3" y="connsiteY3"/>
                </a:cxn>
              </a:cxnLst>
              <a:rect l="l" t="t" r="r" b="b"/>
              <a:pathLst>
                <a:path w="970351" h="1644881">
                  <a:moveTo>
                    <a:pt x="0" y="0"/>
                  </a:moveTo>
                  <a:lnTo>
                    <a:pt x="970351" y="968290"/>
                  </a:lnTo>
                  <a:lnTo>
                    <a:pt x="970351" y="1644881"/>
                  </a:lnTo>
                  <a:lnTo>
                    <a:pt x="462297" y="1556208"/>
                  </a:lnTo>
                  <a:close/>
                </a:path>
              </a:pathLst>
            </a:custGeom>
            <a:solidFill>
              <a:srgbClr val="F0F0F0"/>
            </a:solidFill>
            <a:ln w="9525" cap="flat">
              <a:noFill/>
              <a:prstDash val="solid"/>
              <a:miter/>
            </a:ln>
          </p:spPr>
          <p:txBody>
            <a:bodyPr rtlCol="0" anchor="ctr"/>
            <a:lstStyle/>
            <a:p>
              <a:endParaRPr lang="zh-CN" altLang="en-US"/>
            </a:p>
          </p:txBody>
        </p:sp>
        <p:sp>
          <p:nvSpPr>
            <p:cNvPr id="9820" name="任意多边形: 形状 9819">
              <a:extLst>
                <a:ext uri="{FF2B5EF4-FFF2-40B4-BE49-F238E27FC236}">
                  <a16:creationId xmlns:a16="http://schemas.microsoft.com/office/drawing/2014/main" id="{F341B9C7-FEFA-463D-82DE-D1042A71D192}"/>
                </a:ext>
              </a:extLst>
            </p:cNvPr>
            <p:cNvSpPr/>
            <p:nvPr/>
          </p:nvSpPr>
          <p:spPr>
            <a:xfrm>
              <a:off x="9774834" y="22121"/>
              <a:ext cx="1483914" cy="1483913"/>
            </a:xfrm>
            <a:custGeom>
              <a:avLst/>
              <a:gdLst>
                <a:gd name="connsiteX0" fmla="*/ 14268 w 1483913"/>
                <a:gd name="connsiteY0" fmla="*/ 398564 h 1483913"/>
                <a:gd name="connsiteX1" fmla="*/ 1479158 w 1483913"/>
                <a:gd name="connsiteY1" fmla="*/ 14268 h 1483913"/>
                <a:gd name="connsiteX2" fmla="*/ 1079642 w 1483913"/>
                <a:gd name="connsiteY2" fmla="*/ 1475353 h 1483913"/>
              </a:gdLst>
              <a:ahLst/>
              <a:cxnLst>
                <a:cxn ang="0">
                  <a:pos x="connsiteX0" y="connsiteY0"/>
                </a:cxn>
                <a:cxn ang="0">
                  <a:pos x="connsiteX1" y="connsiteY1"/>
                </a:cxn>
                <a:cxn ang="0">
                  <a:pos x="connsiteX2" y="connsiteY2"/>
                </a:cxn>
              </a:cxnLst>
              <a:rect l="l" t="t" r="r" b="b"/>
              <a:pathLst>
                <a:path w="1483913" h="1483913">
                  <a:moveTo>
                    <a:pt x="14268" y="398564"/>
                  </a:moveTo>
                  <a:lnTo>
                    <a:pt x="1479158" y="14268"/>
                  </a:lnTo>
                  <a:lnTo>
                    <a:pt x="1079642" y="1475353"/>
                  </a:lnTo>
                  <a:close/>
                </a:path>
              </a:pathLst>
            </a:custGeom>
            <a:solidFill>
              <a:srgbClr val="B4B4B4"/>
            </a:solidFill>
            <a:ln w="9525" cap="flat">
              <a:noFill/>
              <a:prstDash val="solid"/>
              <a:miter/>
            </a:ln>
          </p:spPr>
          <p:txBody>
            <a:bodyPr rtlCol="0" anchor="ctr"/>
            <a:lstStyle/>
            <a:p>
              <a:endParaRPr lang="zh-CN" altLang="en-US"/>
            </a:p>
          </p:txBody>
        </p:sp>
        <p:sp>
          <p:nvSpPr>
            <p:cNvPr id="9821" name="任意多边形: 形状 9820">
              <a:extLst>
                <a:ext uri="{FF2B5EF4-FFF2-40B4-BE49-F238E27FC236}">
                  <a16:creationId xmlns:a16="http://schemas.microsoft.com/office/drawing/2014/main" id="{9878DE74-3C47-4F64-BD72-CAD242D68E5F}"/>
                </a:ext>
              </a:extLst>
            </p:cNvPr>
            <p:cNvSpPr/>
            <p:nvPr/>
          </p:nvSpPr>
          <p:spPr>
            <a:xfrm>
              <a:off x="9774834" y="22121"/>
              <a:ext cx="1483914" cy="551711"/>
            </a:xfrm>
            <a:custGeom>
              <a:avLst/>
              <a:gdLst>
                <a:gd name="connsiteX0" fmla="*/ 14268 w 1483913"/>
                <a:gd name="connsiteY0" fmla="*/ 398564 h 551711"/>
                <a:gd name="connsiteX1" fmla="*/ 1479158 w 1483913"/>
                <a:gd name="connsiteY1" fmla="*/ 14268 h 551711"/>
                <a:gd name="connsiteX2" fmla="*/ 809494 w 1483913"/>
                <a:gd name="connsiteY2" fmla="*/ 541248 h 551711"/>
              </a:gdLst>
              <a:ahLst/>
              <a:cxnLst>
                <a:cxn ang="0">
                  <a:pos x="connsiteX0" y="connsiteY0"/>
                </a:cxn>
                <a:cxn ang="0">
                  <a:pos x="connsiteX1" y="connsiteY1"/>
                </a:cxn>
                <a:cxn ang="0">
                  <a:pos x="connsiteX2" y="connsiteY2"/>
                </a:cxn>
              </a:cxnLst>
              <a:rect l="l" t="t" r="r" b="b"/>
              <a:pathLst>
                <a:path w="1483913" h="551711">
                  <a:moveTo>
                    <a:pt x="14268" y="398564"/>
                  </a:moveTo>
                  <a:lnTo>
                    <a:pt x="1479158" y="14268"/>
                  </a:lnTo>
                  <a:lnTo>
                    <a:pt x="809494" y="541248"/>
                  </a:lnTo>
                  <a:close/>
                </a:path>
              </a:pathLst>
            </a:custGeom>
            <a:solidFill>
              <a:srgbClr val="F0F0F0"/>
            </a:solidFill>
            <a:ln w="9525" cap="flat">
              <a:noFill/>
              <a:prstDash val="solid"/>
              <a:miter/>
            </a:ln>
          </p:spPr>
          <p:txBody>
            <a:bodyPr rtlCol="0" anchor="ctr"/>
            <a:lstStyle/>
            <a:p>
              <a:endParaRPr lang="zh-CN" altLang="en-US"/>
            </a:p>
          </p:txBody>
        </p:sp>
        <p:sp>
          <p:nvSpPr>
            <p:cNvPr id="9823" name="任意多边形: 形状 9822">
              <a:extLst>
                <a:ext uri="{FF2B5EF4-FFF2-40B4-BE49-F238E27FC236}">
                  <a16:creationId xmlns:a16="http://schemas.microsoft.com/office/drawing/2014/main" id="{B0812A02-7B92-4DEA-9683-82A1B285267D}"/>
                </a:ext>
              </a:extLst>
            </p:cNvPr>
            <p:cNvSpPr/>
            <p:nvPr/>
          </p:nvSpPr>
          <p:spPr>
            <a:xfrm>
              <a:off x="10570059" y="22121"/>
              <a:ext cx="684883" cy="1483913"/>
            </a:xfrm>
            <a:custGeom>
              <a:avLst/>
              <a:gdLst>
                <a:gd name="connsiteX0" fmla="*/ 284417 w 684883"/>
                <a:gd name="connsiteY0" fmla="*/ 1475353 h 1483913"/>
                <a:gd name="connsiteX1" fmla="*/ 683932 w 684883"/>
                <a:gd name="connsiteY1" fmla="*/ 14268 h 1483913"/>
                <a:gd name="connsiteX2" fmla="*/ 14268 w 684883"/>
                <a:gd name="connsiteY2" fmla="*/ 541248 h 1483913"/>
              </a:gdLst>
              <a:ahLst/>
              <a:cxnLst>
                <a:cxn ang="0">
                  <a:pos x="connsiteX0" y="connsiteY0"/>
                </a:cxn>
                <a:cxn ang="0">
                  <a:pos x="connsiteX1" y="connsiteY1"/>
                </a:cxn>
                <a:cxn ang="0">
                  <a:pos x="connsiteX2" y="connsiteY2"/>
                </a:cxn>
              </a:cxnLst>
              <a:rect l="l" t="t" r="r" b="b"/>
              <a:pathLst>
                <a:path w="684883" h="1483913">
                  <a:moveTo>
                    <a:pt x="284417" y="1475353"/>
                  </a:moveTo>
                  <a:lnTo>
                    <a:pt x="683932" y="14268"/>
                  </a:lnTo>
                  <a:lnTo>
                    <a:pt x="14268" y="541248"/>
                  </a:lnTo>
                  <a:close/>
                </a:path>
              </a:pathLst>
            </a:custGeom>
            <a:solidFill>
              <a:srgbClr val="D8D8D8"/>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62213F4B-3D8F-4CE2-9902-6D9838165829}"/>
                </a:ext>
              </a:extLst>
            </p:cNvPr>
            <p:cNvSpPr/>
            <p:nvPr/>
          </p:nvSpPr>
          <p:spPr>
            <a:xfrm>
              <a:off x="11255993" y="2353409"/>
              <a:ext cx="932202" cy="932202"/>
            </a:xfrm>
            <a:custGeom>
              <a:avLst/>
              <a:gdLst>
                <a:gd name="connsiteX0" fmla="*/ 687737 w 932202"/>
                <a:gd name="connsiteY0" fmla="*/ 933153 h 932202"/>
                <a:gd name="connsiteX1" fmla="*/ 14268 w 932202"/>
                <a:gd name="connsiteY1" fmla="*/ 261587 h 932202"/>
                <a:gd name="connsiteX2" fmla="*/ 933154 w 932202"/>
                <a:gd name="connsiteY2" fmla="*/ 14268 h 932202"/>
              </a:gdLst>
              <a:ahLst/>
              <a:cxnLst>
                <a:cxn ang="0">
                  <a:pos x="connsiteX0" y="connsiteY0"/>
                </a:cxn>
                <a:cxn ang="0">
                  <a:pos x="connsiteX1" y="connsiteY1"/>
                </a:cxn>
                <a:cxn ang="0">
                  <a:pos x="connsiteX2" y="connsiteY2"/>
                </a:cxn>
              </a:cxnLst>
              <a:rect l="l" t="t" r="r" b="b"/>
              <a:pathLst>
                <a:path w="932202" h="932202">
                  <a:moveTo>
                    <a:pt x="687737" y="933153"/>
                  </a:moveTo>
                  <a:lnTo>
                    <a:pt x="14268" y="261587"/>
                  </a:lnTo>
                  <a:lnTo>
                    <a:pt x="933154" y="14268"/>
                  </a:lnTo>
                  <a:close/>
                </a:path>
              </a:pathLst>
            </a:custGeom>
            <a:solidFill>
              <a:srgbClr val="B4B4B4"/>
            </a:solidFill>
            <a:ln w="9525"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48E3B64C-E8DE-46B2-B215-E9A88A283AEF}"/>
                </a:ext>
              </a:extLst>
            </p:cNvPr>
            <p:cNvSpPr/>
            <p:nvPr/>
          </p:nvSpPr>
          <p:spPr>
            <a:xfrm>
              <a:off x="11255993" y="2600728"/>
              <a:ext cx="684883" cy="684883"/>
            </a:xfrm>
            <a:custGeom>
              <a:avLst/>
              <a:gdLst>
                <a:gd name="connsiteX0" fmla="*/ 687737 w 684883"/>
                <a:gd name="connsiteY0" fmla="*/ 685834 h 684883"/>
                <a:gd name="connsiteX1" fmla="*/ 14268 w 684883"/>
                <a:gd name="connsiteY1" fmla="*/ 14268 h 684883"/>
                <a:gd name="connsiteX2" fmla="*/ 512711 w 684883"/>
                <a:gd name="connsiteY2" fmla="*/ 210221 h 684883"/>
              </a:gdLst>
              <a:ahLst/>
              <a:cxnLst>
                <a:cxn ang="0">
                  <a:pos x="connsiteX0" y="connsiteY0"/>
                </a:cxn>
                <a:cxn ang="0">
                  <a:pos x="connsiteX1" y="connsiteY1"/>
                </a:cxn>
                <a:cxn ang="0">
                  <a:pos x="connsiteX2" y="connsiteY2"/>
                </a:cxn>
              </a:cxnLst>
              <a:rect l="l" t="t" r="r" b="b"/>
              <a:pathLst>
                <a:path w="684883" h="684883">
                  <a:moveTo>
                    <a:pt x="687737" y="685834"/>
                  </a:moveTo>
                  <a:lnTo>
                    <a:pt x="14268" y="14268"/>
                  </a:lnTo>
                  <a:lnTo>
                    <a:pt x="512711" y="210221"/>
                  </a:lnTo>
                  <a:close/>
                </a:path>
              </a:pathLst>
            </a:custGeom>
            <a:solidFill>
              <a:srgbClr val="F0F0F0"/>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927F048F-3C99-4074-9A69-F88460B27E30}"/>
                </a:ext>
              </a:extLst>
            </p:cNvPr>
            <p:cNvSpPr/>
            <p:nvPr/>
          </p:nvSpPr>
          <p:spPr>
            <a:xfrm>
              <a:off x="11754436" y="2353409"/>
              <a:ext cx="437564" cy="932202"/>
            </a:xfrm>
            <a:custGeom>
              <a:avLst/>
              <a:gdLst>
                <a:gd name="connsiteX0" fmla="*/ 189294 w 437564"/>
                <a:gd name="connsiteY0" fmla="*/ 933153 h 932202"/>
                <a:gd name="connsiteX1" fmla="*/ 434711 w 437564"/>
                <a:gd name="connsiteY1" fmla="*/ 14268 h 932202"/>
                <a:gd name="connsiteX2" fmla="*/ 14268 w 437564"/>
                <a:gd name="connsiteY2" fmla="*/ 457540 h 932202"/>
              </a:gdLst>
              <a:ahLst/>
              <a:cxnLst>
                <a:cxn ang="0">
                  <a:pos x="connsiteX0" y="connsiteY0"/>
                </a:cxn>
                <a:cxn ang="0">
                  <a:pos x="connsiteX1" y="connsiteY1"/>
                </a:cxn>
                <a:cxn ang="0">
                  <a:pos x="connsiteX2" y="connsiteY2"/>
                </a:cxn>
              </a:cxnLst>
              <a:rect l="l" t="t" r="r" b="b"/>
              <a:pathLst>
                <a:path w="437564" h="932202">
                  <a:moveTo>
                    <a:pt x="189294" y="933153"/>
                  </a:moveTo>
                  <a:lnTo>
                    <a:pt x="434711" y="14268"/>
                  </a:lnTo>
                  <a:lnTo>
                    <a:pt x="14268" y="457540"/>
                  </a:lnTo>
                  <a:close/>
                </a:path>
              </a:pathLst>
            </a:custGeom>
            <a:solidFill>
              <a:srgbClr val="D8D8D8"/>
            </a:solidFill>
            <a:ln w="9525"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74D9498E-2BA6-44E4-B3FB-A6DA8DBFE96D}"/>
                </a:ext>
              </a:extLst>
            </p:cNvPr>
            <p:cNvSpPr/>
            <p:nvPr/>
          </p:nvSpPr>
          <p:spPr>
            <a:xfrm>
              <a:off x="11231161" y="0"/>
              <a:ext cx="236678" cy="251368"/>
            </a:xfrm>
            <a:custGeom>
              <a:avLst/>
              <a:gdLst>
                <a:gd name="connsiteX0" fmla="*/ 65797 w 236678"/>
                <a:gd name="connsiteY0" fmla="*/ 0 h 251368"/>
                <a:gd name="connsiteX1" fmla="*/ 236678 w 236678"/>
                <a:gd name="connsiteY1" fmla="*/ 0 h 251368"/>
                <a:gd name="connsiteX2" fmla="*/ 0 w 236678"/>
                <a:gd name="connsiteY2" fmla="*/ 251368 h 251368"/>
              </a:gdLst>
              <a:ahLst/>
              <a:cxnLst>
                <a:cxn ang="0">
                  <a:pos x="connsiteX0" y="connsiteY0"/>
                </a:cxn>
                <a:cxn ang="0">
                  <a:pos x="connsiteX1" y="connsiteY1"/>
                </a:cxn>
                <a:cxn ang="0">
                  <a:pos x="connsiteX2" y="connsiteY2"/>
                </a:cxn>
              </a:cxnLst>
              <a:rect l="l" t="t" r="r" b="b"/>
              <a:pathLst>
                <a:path w="236678" h="251368">
                  <a:moveTo>
                    <a:pt x="65797" y="0"/>
                  </a:moveTo>
                  <a:lnTo>
                    <a:pt x="236678" y="0"/>
                  </a:lnTo>
                  <a:lnTo>
                    <a:pt x="0" y="251368"/>
                  </a:lnTo>
                  <a:close/>
                </a:path>
              </a:pathLst>
            </a:custGeom>
            <a:solidFill>
              <a:schemeClr val="accent3"/>
            </a:solidFill>
            <a:ln w="9525"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EA738A62-D78C-4250-B583-C8A7EC8F6874}"/>
                </a:ext>
              </a:extLst>
            </p:cNvPr>
            <p:cNvSpPr/>
            <p:nvPr/>
          </p:nvSpPr>
          <p:spPr>
            <a:xfrm>
              <a:off x="11231161" y="0"/>
              <a:ext cx="918787" cy="251366"/>
            </a:xfrm>
            <a:custGeom>
              <a:avLst/>
              <a:gdLst>
                <a:gd name="connsiteX0" fmla="*/ 236676 w 918787"/>
                <a:gd name="connsiteY0" fmla="*/ 0 h 251366"/>
                <a:gd name="connsiteX1" fmla="*/ 918787 w 918787"/>
                <a:gd name="connsiteY1" fmla="*/ 0 h 251366"/>
                <a:gd name="connsiteX2" fmla="*/ 0 w 918787"/>
                <a:gd name="connsiteY2" fmla="*/ 251366 h 251366"/>
              </a:gdLst>
              <a:ahLst/>
              <a:cxnLst>
                <a:cxn ang="0">
                  <a:pos x="connsiteX0" y="connsiteY0"/>
                </a:cxn>
                <a:cxn ang="0">
                  <a:pos x="connsiteX1" y="connsiteY1"/>
                </a:cxn>
                <a:cxn ang="0">
                  <a:pos x="connsiteX2" y="connsiteY2"/>
                </a:cxn>
              </a:cxnLst>
              <a:rect l="l" t="t" r="r" b="b"/>
              <a:pathLst>
                <a:path w="918787" h="251366">
                  <a:moveTo>
                    <a:pt x="236676" y="0"/>
                  </a:moveTo>
                  <a:lnTo>
                    <a:pt x="918787" y="0"/>
                  </a:lnTo>
                  <a:lnTo>
                    <a:pt x="0" y="251366"/>
                  </a:lnTo>
                  <a:close/>
                </a:path>
              </a:pathLst>
            </a:custGeom>
            <a:solidFill>
              <a:schemeClr val="accent1"/>
            </a:solidFill>
            <a:ln w="9525"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D2A5CA47-5484-4C28-8EE0-85A4E455BDEC}"/>
                </a:ext>
              </a:extLst>
            </p:cNvPr>
            <p:cNvSpPr/>
            <p:nvPr userDrawn="1"/>
          </p:nvSpPr>
          <p:spPr>
            <a:xfrm>
              <a:off x="11253991" y="12283"/>
              <a:ext cx="938009" cy="1013382"/>
            </a:xfrm>
            <a:custGeom>
              <a:avLst/>
              <a:gdLst>
                <a:gd name="connsiteX0" fmla="*/ 938009 w 938009"/>
                <a:gd name="connsiteY0" fmla="*/ 0 h 1013382"/>
                <a:gd name="connsiteX1" fmla="*/ 938009 w 938009"/>
                <a:gd name="connsiteY1" fmla="*/ 351444 h 1013382"/>
                <a:gd name="connsiteX2" fmla="*/ 768592 w 938009"/>
                <a:gd name="connsiteY2" fmla="*/ 1013382 h 1013382"/>
                <a:gd name="connsiteX3" fmla="*/ 0 w 938009"/>
                <a:gd name="connsiteY3" fmla="*/ 263815 h 1013382"/>
              </a:gdLst>
              <a:ahLst/>
              <a:cxnLst>
                <a:cxn ang="0">
                  <a:pos x="connsiteX0" y="connsiteY0"/>
                </a:cxn>
                <a:cxn ang="0">
                  <a:pos x="connsiteX1" y="connsiteY1"/>
                </a:cxn>
                <a:cxn ang="0">
                  <a:pos x="connsiteX2" y="connsiteY2"/>
                </a:cxn>
                <a:cxn ang="0">
                  <a:pos x="connsiteX3" y="connsiteY3"/>
                </a:cxn>
              </a:cxnLst>
              <a:rect l="l" t="t" r="r" b="b"/>
              <a:pathLst>
                <a:path w="938009" h="1013382">
                  <a:moveTo>
                    <a:pt x="938009" y="0"/>
                  </a:moveTo>
                  <a:lnTo>
                    <a:pt x="938009" y="351444"/>
                  </a:lnTo>
                  <a:lnTo>
                    <a:pt x="768592" y="1013382"/>
                  </a:lnTo>
                  <a:lnTo>
                    <a:pt x="0" y="263815"/>
                  </a:lnTo>
                  <a:close/>
                </a:path>
              </a:pathLst>
            </a:custGeom>
            <a:solidFill>
              <a:schemeClr val="accent1"/>
            </a:solidFill>
            <a:ln w="9525"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1858AD30-FC4D-4A4A-B365-5F476D5CE41D}"/>
                </a:ext>
              </a:extLst>
            </p:cNvPr>
            <p:cNvSpPr/>
            <p:nvPr/>
          </p:nvSpPr>
          <p:spPr>
            <a:xfrm>
              <a:off x="11253991" y="12283"/>
              <a:ext cx="938009" cy="416012"/>
            </a:xfrm>
            <a:custGeom>
              <a:avLst/>
              <a:gdLst>
                <a:gd name="connsiteX0" fmla="*/ 938009 w 938009"/>
                <a:gd name="connsiteY0" fmla="*/ 0 h 416012"/>
                <a:gd name="connsiteX1" fmla="*/ 938009 w 938009"/>
                <a:gd name="connsiteY1" fmla="*/ 90979 h 416012"/>
                <a:gd name="connsiteX2" fmla="*/ 671567 w 938009"/>
                <a:gd name="connsiteY2" fmla="*/ 416012 h 416012"/>
                <a:gd name="connsiteX3" fmla="*/ 0 w 938009"/>
                <a:gd name="connsiteY3" fmla="*/ 263816 h 416012"/>
              </a:gdLst>
              <a:ahLst/>
              <a:cxnLst>
                <a:cxn ang="0">
                  <a:pos x="connsiteX0" y="connsiteY0"/>
                </a:cxn>
                <a:cxn ang="0">
                  <a:pos x="connsiteX1" y="connsiteY1"/>
                </a:cxn>
                <a:cxn ang="0">
                  <a:pos x="connsiteX2" y="connsiteY2"/>
                </a:cxn>
                <a:cxn ang="0">
                  <a:pos x="connsiteX3" y="connsiteY3"/>
                </a:cxn>
              </a:cxnLst>
              <a:rect l="l" t="t" r="r" b="b"/>
              <a:pathLst>
                <a:path w="938009" h="416012">
                  <a:moveTo>
                    <a:pt x="938009" y="0"/>
                  </a:moveTo>
                  <a:lnTo>
                    <a:pt x="938009" y="90979"/>
                  </a:lnTo>
                  <a:lnTo>
                    <a:pt x="671567" y="416012"/>
                  </a:lnTo>
                  <a:lnTo>
                    <a:pt x="0" y="263816"/>
                  </a:lnTo>
                  <a:close/>
                </a:path>
              </a:pathLst>
            </a:custGeom>
            <a:solidFill>
              <a:schemeClr val="accent3"/>
            </a:solidFill>
            <a:ln w="9525"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E372FD86-9F7A-45A6-90F6-B07D7A2080EC}"/>
                </a:ext>
              </a:extLst>
            </p:cNvPr>
            <p:cNvSpPr/>
            <p:nvPr/>
          </p:nvSpPr>
          <p:spPr>
            <a:xfrm>
              <a:off x="11239723" y="261830"/>
              <a:ext cx="780006" cy="760981"/>
            </a:xfrm>
            <a:custGeom>
              <a:avLst/>
              <a:gdLst>
                <a:gd name="connsiteX0" fmla="*/ 14268 w 780005"/>
                <a:gd name="connsiteY0" fmla="*/ 14268 h 760981"/>
                <a:gd name="connsiteX1" fmla="*/ 782860 w 780005"/>
                <a:gd name="connsiteY1" fmla="*/ 763835 h 760981"/>
                <a:gd name="connsiteX2" fmla="*/ 685835 w 780005"/>
                <a:gd name="connsiteY2" fmla="*/ 166465 h 760981"/>
              </a:gdLst>
              <a:ahLst/>
              <a:cxnLst>
                <a:cxn ang="0">
                  <a:pos x="connsiteX0" y="connsiteY0"/>
                </a:cxn>
                <a:cxn ang="0">
                  <a:pos x="connsiteX1" y="connsiteY1"/>
                </a:cxn>
                <a:cxn ang="0">
                  <a:pos x="connsiteX2" y="connsiteY2"/>
                </a:cxn>
              </a:cxnLst>
              <a:rect l="l" t="t" r="r" b="b"/>
              <a:pathLst>
                <a:path w="780005" h="760981">
                  <a:moveTo>
                    <a:pt x="14268" y="14268"/>
                  </a:moveTo>
                  <a:lnTo>
                    <a:pt x="782860" y="763835"/>
                  </a:lnTo>
                  <a:lnTo>
                    <a:pt x="685835" y="166465"/>
                  </a:lnTo>
                  <a:close/>
                </a:path>
              </a:pathLst>
            </a:custGeom>
            <a:solidFill>
              <a:schemeClr val="accent2"/>
            </a:solidFill>
            <a:ln w="9525"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675698" y="2657929"/>
            <a:ext cx="5419185" cy="895350"/>
          </a:xfr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3553279"/>
            <a:ext cx="5419185" cy="1015623"/>
          </a:xfrm>
        </p:spPr>
        <p:txBody>
          <a:bodyPr anchor="t">
            <a:normAutofit/>
          </a:bodyPr>
          <a:lstStyle>
            <a:lvl1pPr marL="0" indent="0" algn="l">
              <a:lnSpc>
                <a:spcPct val="100000"/>
              </a:lnSpc>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grpSp>
        <p:nvGrpSpPr>
          <p:cNvPr id="5" name="组合 4">
            <a:extLst>
              <a:ext uri="{FF2B5EF4-FFF2-40B4-BE49-F238E27FC236}">
                <a16:creationId xmlns:a16="http://schemas.microsoft.com/office/drawing/2014/main" id="{64FFD2CF-E671-4019-8F50-6DEA5DB7B3D8}"/>
              </a:ext>
            </a:extLst>
          </p:cNvPr>
          <p:cNvGrpSpPr/>
          <p:nvPr userDrawn="1"/>
        </p:nvGrpSpPr>
        <p:grpSpPr>
          <a:xfrm rot="1726383">
            <a:off x="9014185" y="1371599"/>
            <a:ext cx="2555420" cy="2551702"/>
            <a:chOff x="-33357" y="2313710"/>
            <a:chExt cx="3375724" cy="3370813"/>
          </a:xfrm>
        </p:grpSpPr>
        <p:sp>
          <p:nvSpPr>
            <p:cNvPr id="27" name="Freeform 5">
              <a:extLst>
                <a:ext uri="{FF2B5EF4-FFF2-40B4-BE49-F238E27FC236}">
                  <a16:creationId xmlns:a16="http://schemas.microsoft.com/office/drawing/2014/main" id="{5FB49740-F1E2-43A2-BDCA-AD297FB32B03}"/>
                </a:ext>
              </a:extLst>
            </p:cNvPr>
            <p:cNvSpPr>
              <a:spLocks/>
            </p:cNvSpPr>
            <p:nvPr userDrawn="1"/>
          </p:nvSpPr>
          <p:spPr bwMode="auto">
            <a:xfrm>
              <a:off x="-33357" y="2313710"/>
              <a:ext cx="3375724" cy="3370813"/>
            </a:xfrm>
            <a:custGeom>
              <a:avLst/>
              <a:gdLst>
                <a:gd name="T0" fmla="*/ 0 w 2062"/>
                <a:gd name="T1" fmla="*/ 555 h 2059"/>
                <a:gd name="T2" fmla="*/ 2062 w 2062"/>
                <a:gd name="T3" fmla="*/ 0 h 2059"/>
                <a:gd name="T4" fmla="*/ 1512 w 2062"/>
                <a:gd name="T5" fmla="*/ 2059 h 2059"/>
                <a:gd name="T6" fmla="*/ 0 w 2062"/>
                <a:gd name="T7" fmla="*/ 555 h 2059"/>
              </a:gdLst>
              <a:ahLst/>
              <a:cxnLst>
                <a:cxn ang="0">
                  <a:pos x="T0" y="T1"/>
                </a:cxn>
                <a:cxn ang="0">
                  <a:pos x="T2" y="T3"/>
                </a:cxn>
                <a:cxn ang="0">
                  <a:pos x="T4" y="T5"/>
                </a:cxn>
                <a:cxn ang="0">
                  <a:pos x="T6" y="T7"/>
                </a:cxn>
              </a:cxnLst>
              <a:rect l="0" t="0" r="r" b="b"/>
              <a:pathLst>
                <a:path w="2062" h="2059">
                  <a:moveTo>
                    <a:pt x="0" y="555"/>
                  </a:moveTo>
                  <a:lnTo>
                    <a:pt x="2062" y="0"/>
                  </a:lnTo>
                  <a:lnTo>
                    <a:pt x="1512" y="2059"/>
                  </a:lnTo>
                  <a:lnTo>
                    <a:pt x="0" y="5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7">
              <a:extLst>
                <a:ext uri="{FF2B5EF4-FFF2-40B4-BE49-F238E27FC236}">
                  <a16:creationId xmlns:a16="http://schemas.microsoft.com/office/drawing/2014/main" id="{5E6BC9CC-126F-4A4F-97D8-B79E5ACA360B}"/>
                </a:ext>
              </a:extLst>
            </p:cNvPr>
            <p:cNvSpPr>
              <a:spLocks/>
            </p:cNvSpPr>
            <p:nvPr userDrawn="1"/>
          </p:nvSpPr>
          <p:spPr bwMode="auto">
            <a:xfrm>
              <a:off x="-33357" y="3222306"/>
              <a:ext cx="2475313" cy="2462216"/>
            </a:xfrm>
            <a:custGeom>
              <a:avLst/>
              <a:gdLst>
                <a:gd name="T0" fmla="*/ 0 w 1512"/>
                <a:gd name="T1" fmla="*/ 0 h 1504"/>
                <a:gd name="T2" fmla="*/ 1512 w 1512"/>
                <a:gd name="T3" fmla="*/ 1504 h 1504"/>
                <a:gd name="T4" fmla="*/ 1120 w 1512"/>
                <a:gd name="T5" fmla="*/ 193 h 1504"/>
                <a:gd name="T6" fmla="*/ 0 w 1512"/>
                <a:gd name="T7" fmla="*/ 0 h 1504"/>
              </a:gdLst>
              <a:ahLst/>
              <a:cxnLst>
                <a:cxn ang="0">
                  <a:pos x="T0" y="T1"/>
                </a:cxn>
                <a:cxn ang="0">
                  <a:pos x="T2" y="T3"/>
                </a:cxn>
                <a:cxn ang="0">
                  <a:pos x="T4" y="T5"/>
                </a:cxn>
                <a:cxn ang="0">
                  <a:pos x="T6" y="T7"/>
                </a:cxn>
              </a:cxnLst>
              <a:rect l="0" t="0" r="r" b="b"/>
              <a:pathLst>
                <a:path w="1512" h="1504">
                  <a:moveTo>
                    <a:pt x="0" y="0"/>
                  </a:moveTo>
                  <a:lnTo>
                    <a:pt x="1512" y="1504"/>
                  </a:lnTo>
                  <a:lnTo>
                    <a:pt x="1120" y="19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8">
              <a:extLst>
                <a:ext uri="{FF2B5EF4-FFF2-40B4-BE49-F238E27FC236}">
                  <a16:creationId xmlns:a16="http://schemas.microsoft.com/office/drawing/2014/main" id="{729768B1-43E9-4B42-B698-B6D575093233}"/>
                </a:ext>
              </a:extLst>
            </p:cNvPr>
            <p:cNvSpPr>
              <a:spLocks/>
            </p:cNvSpPr>
            <p:nvPr userDrawn="1"/>
          </p:nvSpPr>
          <p:spPr bwMode="auto">
            <a:xfrm>
              <a:off x="1800208" y="2313710"/>
              <a:ext cx="1542159" cy="3370813"/>
            </a:xfrm>
            <a:custGeom>
              <a:avLst/>
              <a:gdLst>
                <a:gd name="T0" fmla="*/ 392 w 942"/>
                <a:gd name="T1" fmla="*/ 2059 h 2059"/>
                <a:gd name="T2" fmla="*/ 942 w 942"/>
                <a:gd name="T3" fmla="*/ 0 h 2059"/>
                <a:gd name="T4" fmla="*/ 0 w 942"/>
                <a:gd name="T5" fmla="*/ 748 h 2059"/>
                <a:gd name="T6" fmla="*/ 392 w 942"/>
                <a:gd name="T7" fmla="*/ 2059 h 2059"/>
              </a:gdLst>
              <a:ahLst/>
              <a:cxnLst>
                <a:cxn ang="0">
                  <a:pos x="T0" y="T1"/>
                </a:cxn>
                <a:cxn ang="0">
                  <a:pos x="T2" y="T3"/>
                </a:cxn>
                <a:cxn ang="0">
                  <a:pos x="T4" y="T5"/>
                </a:cxn>
                <a:cxn ang="0">
                  <a:pos x="T6" y="T7"/>
                </a:cxn>
              </a:cxnLst>
              <a:rect l="0" t="0" r="r" b="b"/>
              <a:pathLst>
                <a:path w="942" h="2059">
                  <a:moveTo>
                    <a:pt x="392" y="2059"/>
                  </a:moveTo>
                  <a:lnTo>
                    <a:pt x="942" y="0"/>
                  </a:lnTo>
                  <a:lnTo>
                    <a:pt x="0" y="748"/>
                  </a:lnTo>
                  <a:lnTo>
                    <a:pt x="392" y="20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a:extLst>
              <a:ext uri="{FF2B5EF4-FFF2-40B4-BE49-F238E27FC236}">
                <a16:creationId xmlns:a16="http://schemas.microsoft.com/office/drawing/2014/main" id="{F20A99D4-B0FA-44B9-8633-9A2350CDF5C3}"/>
              </a:ext>
            </a:extLst>
          </p:cNvPr>
          <p:cNvGrpSpPr/>
          <p:nvPr userDrawn="1"/>
        </p:nvGrpSpPr>
        <p:grpSpPr>
          <a:xfrm rot="19800000">
            <a:off x="7985477" y="2523711"/>
            <a:ext cx="2044336" cy="2048247"/>
            <a:chOff x="-899390" y="4202937"/>
            <a:chExt cx="2566991" cy="2571903"/>
          </a:xfrm>
        </p:grpSpPr>
        <p:sp>
          <p:nvSpPr>
            <p:cNvPr id="19" name="Freeform 29">
              <a:extLst>
                <a:ext uri="{FF2B5EF4-FFF2-40B4-BE49-F238E27FC236}">
                  <a16:creationId xmlns:a16="http://schemas.microsoft.com/office/drawing/2014/main" id="{C4267342-E567-425A-B2AF-5AD0AC451FB4}"/>
                </a:ext>
              </a:extLst>
            </p:cNvPr>
            <p:cNvSpPr>
              <a:spLocks/>
            </p:cNvSpPr>
            <p:nvPr userDrawn="1"/>
          </p:nvSpPr>
          <p:spPr bwMode="auto">
            <a:xfrm>
              <a:off x="-899390" y="4202937"/>
              <a:ext cx="2566991" cy="2571903"/>
            </a:xfrm>
            <a:custGeom>
              <a:avLst/>
              <a:gdLst>
                <a:gd name="T0" fmla="*/ 1156 w 1568"/>
                <a:gd name="T1" fmla="*/ 1571 h 1571"/>
                <a:gd name="T2" fmla="*/ 0 w 1568"/>
                <a:gd name="T3" fmla="*/ 433 h 1571"/>
                <a:gd name="T4" fmla="*/ 1568 w 1568"/>
                <a:gd name="T5" fmla="*/ 0 h 1571"/>
                <a:gd name="T6" fmla="*/ 1156 w 1568"/>
                <a:gd name="T7" fmla="*/ 1571 h 1571"/>
              </a:gdLst>
              <a:ahLst/>
              <a:cxnLst>
                <a:cxn ang="0">
                  <a:pos x="T0" y="T1"/>
                </a:cxn>
                <a:cxn ang="0">
                  <a:pos x="T2" y="T3"/>
                </a:cxn>
                <a:cxn ang="0">
                  <a:pos x="T4" y="T5"/>
                </a:cxn>
                <a:cxn ang="0">
                  <a:pos x="T6" y="T7"/>
                </a:cxn>
              </a:cxnLst>
              <a:rect l="0" t="0" r="r" b="b"/>
              <a:pathLst>
                <a:path w="1568" h="1571">
                  <a:moveTo>
                    <a:pt x="1156" y="1571"/>
                  </a:moveTo>
                  <a:lnTo>
                    <a:pt x="0" y="433"/>
                  </a:lnTo>
                  <a:lnTo>
                    <a:pt x="1568" y="0"/>
                  </a:lnTo>
                  <a:lnTo>
                    <a:pt x="1156" y="157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id="{8BB68954-3EE1-4EE8-B1A2-0FE070CD8B92}"/>
                </a:ext>
              </a:extLst>
            </p:cNvPr>
            <p:cNvSpPr>
              <a:spLocks/>
            </p:cNvSpPr>
            <p:nvPr userDrawn="1"/>
          </p:nvSpPr>
          <p:spPr bwMode="auto">
            <a:xfrm>
              <a:off x="-899390" y="4911806"/>
              <a:ext cx="1892501" cy="1863033"/>
            </a:xfrm>
            <a:custGeom>
              <a:avLst/>
              <a:gdLst>
                <a:gd name="T0" fmla="*/ 1156 w 1156"/>
                <a:gd name="T1" fmla="*/ 1138 h 1138"/>
                <a:gd name="T2" fmla="*/ 0 w 1156"/>
                <a:gd name="T3" fmla="*/ 0 h 1138"/>
                <a:gd name="T4" fmla="*/ 855 w 1156"/>
                <a:gd name="T5" fmla="*/ 330 h 1138"/>
                <a:gd name="T6" fmla="*/ 1156 w 1156"/>
                <a:gd name="T7" fmla="*/ 1138 h 1138"/>
              </a:gdLst>
              <a:ahLst/>
              <a:cxnLst>
                <a:cxn ang="0">
                  <a:pos x="T0" y="T1"/>
                </a:cxn>
                <a:cxn ang="0">
                  <a:pos x="T2" y="T3"/>
                </a:cxn>
                <a:cxn ang="0">
                  <a:pos x="T4" y="T5"/>
                </a:cxn>
                <a:cxn ang="0">
                  <a:pos x="T6" y="T7"/>
                </a:cxn>
              </a:cxnLst>
              <a:rect l="0" t="0" r="r" b="b"/>
              <a:pathLst>
                <a:path w="1156" h="1138">
                  <a:moveTo>
                    <a:pt x="1156" y="1138"/>
                  </a:moveTo>
                  <a:lnTo>
                    <a:pt x="0" y="0"/>
                  </a:lnTo>
                  <a:lnTo>
                    <a:pt x="855" y="330"/>
                  </a:lnTo>
                  <a:lnTo>
                    <a:pt x="1156" y="113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31">
              <a:extLst>
                <a:ext uri="{FF2B5EF4-FFF2-40B4-BE49-F238E27FC236}">
                  <a16:creationId xmlns:a16="http://schemas.microsoft.com/office/drawing/2014/main" id="{129BC71C-C41D-46D8-A3AE-3AABFF1BCB08}"/>
                </a:ext>
              </a:extLst>
            </p:cNvPr>
            <p:cNvSpPr>
              <a:spLocks/>
            </p:cNvSpPr>
            <p:nvPr userDrawn="1"/>
          </p:nvSpPr>
          <p:spPr bwMode="auto">
            <a:xfrm>
              <a:off x="500341" y="4202937"/>
              <a:ext cx="1167260" cy="2571903"/>
            </a:xfrm>
            <a:custGeom>
              <a:avLst/>
              <a:gdLst>
                <a:gd name="T0" fmla="*/ 301 w 713"/>
                <a:gd name="T1" fmla="*/ 1571 h 1571"/>
                <a:gd name="T2" fmla="*/ 713 w 713"/>
                <a:gd name="T3" fmla="*/ 0 h 1571"/>
                <a:gd name="T4" fmla="*/ 0 w 713"/>
                <a:gd name="T5" fmla="*/ 763 h 1571"/>
                <a:gd name="T6" fmla="*/ 301 w 713"/>
                <a:gd name="T7" fmla="*/ 1571 h 1571"/>
              </a:gdLst>
              <a:ahLst/>
              <a:cxnLst>
                <a:cxn ang="0">
                  <a:pos x="T0" y="T1"/>
                </a:cxn>
                <a:cxn ang="0">
                  <a:pos x="T2" y="T3"/>
                </a:cxn>
                <a:cxn ang="0">
                  <a:pos x="T4" y="T5"/>
                </a:cxn>
                <a:cxn ang="0">
                  <a:pos x="T6" y="T7"/>
                </a:cxn>
              </a:cxnLst>
              <a:rect l="0" t="0" r="r" b="b"/>
              <a:pathLst>
                <a:path w="713" h="1571">
                  <a:moveTo>
                    <a:pt x="301" y="1571"/>
                  </a:moveTo>
                  <a:lnTo>
                    <a:pt x="713" y="0"/>
                  </a:lnTo>
                  <a:lnTo>
                    <a:pt x="0" y="763"/>
                  </a:lnTo>
                  <a:lnTo>
                    <a:pt x="301" y="1571"/>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7" name="任意多边形: 形状 46">
            <a:extLst>
              <a:ext uri="{FF2B5EF4-FFF2-40B4-BE49-F238E27FC236}">
                <a16:creationId xmlns:a16="http://schemas.microsoft.com/office/drawing/2014/main" id="{CD96679E-C943-4CE6-B8E8-71323A49F437}"/>
              </a:ext>
            </a:extLst>
          </p:cNvPr>
          <p:cNvSpPr>
            <a:spLocks/>
          </p:cNvSpPr>
          <p:nvPr userDrawn="1"/>
        </p:nvSpPr>
        <p:spPr bwMode="auto">
          <a:xfrm rot="12600000">
            <a:off x="10788339" y="3620111"/>
            <a:ext cx="1451016" cy="1483272"/>
          </a:xfrm>
          <a:custGeom>
            <a:avLst/>
            <a:gdLst>
              <a:gd name="connsiteX0" fmla="*/ 1451016 w 1451016"/>
              <a:gd name="connsiteY0" fmla="*/ 1184925 h 1483272"/>
              <a:gd name="connsiteX1" fmla="*/ 370628 w 1451016"/>
              <a:gd name="connsiteY1" fmla="*/ 1483272 h 1483272"/>
              <a:gd name="connsiteX2" fmla="*/ 0 w 1451016"/>
              <a:gd name="connsiteY2" fmla="*/ 841326 h 1483272"/>
              <a:gd name="connsiteX3" fmla="*/ 218492 w 1451016"/>
              <a:gd name="connsiteY3" fmla="*/ 0 h 1483272"/>
            </a:gdLst>
            <a:ahLst/>
            <a:cxnLst>
              <a:cxn ang="0">
                <a:pos x="connsiteX0" y="connsiteY0"/>
              </a:cxn>
              <a:cxn ang="0">
                <a:pos x="connsiteX1" y="connsiteY1"/>
              </a:cxn>
              <a:cxn ang="0">
                <a:pos x="connsiteX2" y="connsiteY2"/>
              </a:cxn>
              <a:cxn ang="0">
                <a:pos x="connsiteX3" y="connsiteY3"/>
              </a:cxn>
            </a:cxnLst>
            <a:rect l="l" t="t" r="r" b="b"/>
            <a:pathLst>
              <a:path w="1451016" h="1483272">
                <a:moveTo>
                  <a:pt x="1451016" y="1184925"/>
                </a:moveTo>
                <a:lnTo>
                  <a:pt x="370628" y="1483272"/>
                </a:lnTo>
                <a:lnTo>
                  <a:pt x="0" y="841326"/>
                </a:lnTo>
                <a:lnTo>
                  <a:pt x="218492"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45" name="任意多边形: 形状 44">
            <a:extLst>
              <a:ext uri="{FF2B5EF4-FFF2-40B4-BE49-F238E27FC236}">
                <a16:creationId xmlns:a16="http://schemas.microsoft.com/office/drawing/2014/main" id="{8E51F57A-3CEE-45AC-9775-B64D40DBD07E}"/>
              </a:ext>
            </a:extLst>
          </p:cNvPr>
          <p:cNvSpPr>
            <a:spLocks/>
          </p:cNvSpPr>
          <p:nvPr userDrawn="1"/>
        </p:nvSpPr>
        <p:spPr bwMode="auto">
          <a:xfrm rot="12600000">
            <a:off x="11713863" y="4182876"/>
            <a:ext cx="374700" cy="1168501"/>
          </a:xfrm>
          <a:custGeom>
            <a:avLst/>
            <a:gdLst>
              <a:gd name="connsiteX0" fmla="*/ 188896 w 374700"/>
              <a:gd name="connsiteY0" fmla="*/ 1168501 h 1168501"/>
              <a:gd name="connsiteX1" fmla="*/ 0 w 374700"/>
              <a:gd name="connsiteY1" fmla="*/ 841324 h 1168501"/>
              <a:gd name="connsiteX2" fmla="*/ 218491 w 374700"/>
              <a:gd name="connsiteY2" fmla="*/ 0 h 1168501"/>
              <a:gd name="connsiteX3" fmla="*/ 374700 w 374700"/>
              <a:gd name="connsiteY3" fmla="*/ 946438 h 1168501"/>
            </a:gdLst>
            <a:ahLst/>
            <a:cxnLst>
              <a:cxn ang="0">
                <a:pos x="connsiteX0" y="connsiteY0"/>
              </a:cxn>
              <a:cxn ang="0">
                <a:pos x="connsiteX1" y="connsiteY1"/>
              </a:cxn>
              <a:cxn ang="0">
                <a:pos x="connsiteX2" y="connsiteY2"/>
              </a:cxn>
              <a:cxn ang="0">
                <a:pos x="connsiteX3" y="connsiteY3"/>
              </a:cxn>
            </a:cxnLst>
            <a:rect l="l" t="t" r="r" b="b"/>
            <a:pathLst>
              <a:path w="374700" h="1168501">
                <a:moveTo>
                  <a:pt x="188896" y="1168501"/>
                </a:moveTo>
                <a:lnTo>
                  <a:pt x="0" y="841324"/>
                </a:lnTo>
                <a:lnTo>
                  <a:pt x="218491" y="0"/>
                </a:lnTo>
                <a:lnTo>
                  <a:pt x="374700" y="946438"/>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43" name="任意多边形: 形状 42">
            <a:extLst>
              <a:ext uri="{FF2B5EF4-FFF2-40B4-BE49-F238E27FC236}">
                <a16:creationId xmlns:a16="http://schemas.microsoft.com/office/drawing/2014/main" id="{FC512188-8FCF-4B96-BB2C-EA88EA20F1D2}"/>
              </a:ext>
            </a:extLst>
          </p:cNvPr>
          <p:cNvSpPr>
            <a:spLocks/>
          </p:cNvSpPr>
          <p:nvPr userDrawn="1"/>
        </p:nvSpPr>
        <p:spPr bwMode="auto">
          <a:xfrm rot="12600000">
            <a:off x="11037601" y="3636287"/>
            <a:ext cx="1262120" cy="536835"/>
          </a:xfrm>
          <a:custGeom>
            <a:avLst/>
            <a:gdLst>
              <a:gd name="connsiteX0" fmla="*/ 1262120 w 1262120"/>
              <a:gd name="connsiteY0" fmla="*/ 238488 h 536835"/>
              <a:gd name="connsiteX1" fmla="*/ 181732 w 1262120"/>
              <a:gd name="connsiteY1" fmla="*/ 536835 h 536835"/>
              <a:gd name="connsiteX2" fmla="*/ 0 w 1262120"/>
              <a:gd name="connsiteY2" fmla="*/ 222065 h 536835"/>
              <a:gd name="connsiteX3" fmla="*/ 185804 w 1262120"/>
              <a:gd name="connsiteY3" fmla="*/ 0 h 536835"/>
            </a:gdLst>
            <a:ahLst/>
            <a:cxnLst>
              <a:cxn ang="0">
                <a:pos x="connsiteX0" y="connsiteY0"/>
              </a:cxn>
              <a:cxn ang="0">
                <a:pos x="connsiteX1" y="connsiteY1"/>
              </a:cxn>
              <a:cxn ang="0">
                <a:pos x="connsiteX2" y="connsiteY2"/>
              </a:cxn>
              <a:cxn ang="0">
                <a:pos x="connsiteX3" y="connsiteY3"/>
              </a:cxn>
            </a:cxnLst>
            <a:rect l="l" t="t" r="r" b="b"/>
            <a:pathLst>
              <a:path w="1262120" h="536835">
                <a:moveTo>
                  <a:pt x="1262120" y="238488"/>
                </a:moveTo>
                <a:lnTo>
                  <a:pt x="181732" y="536835"/>
                </a:lnTo>
                <a:lnTo>
                  <a:pt x="0" y="222065"/>
                </a:lnTo>
                <a:lnTo>
                  <a:pt x="185804"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nvGrpSpPr>
          <p:cNvPr id="30" name="组合 29">
            <a:extLst>
              <a:ext uri="{FF2B5EF4-FFF2-40B4-BE49-F238E27FC236}">
                <a16:creationId xmlns:a16="http://schemas.microsoft.com/office/drawing/2014/main" id="{6FF93A58-8524-4CA4-B748-190CE4CB4734}"/>
              </a:ext>
            </a:extLst>
          </p:cNvPr>
          <p:cNvGrpSpPr/>
          <p:nvPr userDrawn="1"/>
        </p:nvGrpSpPr>
        <p:grpSpPr>
          <a:xfrm rot="13132663">
            <a:off x="9843368" y="3837178"/>
            <a:ext cx="1797703" cy="1801142"/>
            <a:chOff x="-899390" y="4202937"/>
            <a:chExt cx="2566991" cy="2571903"/>
          </a:xfrm>
        </p:grpSpPr>
        <p:sp>
          <p:nvSpPr>
            <p:cNvPr id="31" name="Freeform 29">
              <a:extLst>
                <a:ext uri="{FF2B5EF4-FFF2-40B4-BE49-F238E27FC236}">
                  <a16:creationId xmlns:a16="http://schemas.microsoft.com/office/drawing/2014/main" id="{75868AF0-C0DF-452D-99B1-37D5A3D738A6}"/>
                </a:ext>
              </a:extLst>
            </p:cNvPr>
            <p:cNvSpPr>
              <a:spLocks/>
            </p:cNvSpPr>
            <p:nvPr userDrawn="1"/>
          </p:nvSpPr>
          <p:spPr bwMode="auto">
            <a:xfrm>
              <a:off x="-899390" y="4202937"/>
              <a:ext cx="2566991" cy="2571903"/>
            </a:xfrm>
            <a:custGeom>
              <a:avLst/>
              <a:gdLst>
                <a:gd name="T0" fmla="*/ 1156 w 1568"/>
                <a:gd name="T1" fmla="*/ 1571 h 1571"/>
                <a:gd name="T2" fmla="*/ 0 w 1568"/>
                <a:gd name="T3" fmla="*/ 433 h 1571"/>
                <a:gd name="T4" fmla="*/ 1568 w 1568"/>
                <a:gd name="T5" fmla="*/ 0 h 1571"/>
                <a:gd name="T6" fmla="*/ 1156 w 1568"/>
                <a:gd name="T7" fmla="*/ 1571 h 1571"/>
              </a:gdLst>
              <a:ahLst/>
              <a:cxnLst>
                <a:cxn ang="0">
                  <a:pos x="T0" y="T1"/>
                </a:cxn>
                <a:cxn ang="0">
                  <a:pos x="T2" y="T3"/>
                </a:cxn>
                <a:cxn ang="0">
                  <a:pos x="T4" y="T5"/>
                </a:cxn>
                <a:cxn ang="0">
                  <a:pos x="T6" y="T7"/>
                </a:cxn>
              </a:cxnLst>
              <a:rect l="0" t="0" r="r" b="b"/>
              <a:pathLst>
                <a:path w="1568" h="1571">
                  <a:moveTo>
                    <a:pt x="1156" y="1571"/>
                  </a:moveTo>
                  <a:lnTo>
                    <a:pt x="0" y="433"/>
                  </a:lnTo>
                  <a:lnTo>
                    <a:pt x="1568" y="0"/>
                  </a:lnTo>
                  <a:lnTo>
                    <a:pt x="1156" y="157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0">
              <a:extLst>
                <a:ext uri="{FF2B5EF4-FFF2-40B4-BE49-F238E27FC236}">
                  <a16:creationId xmlns:a16="http://schemas.microsoft.com/office/drawing/2014/main" id="{EA3B6E16-7055-4040-8EAC-1AAA238AA358}"/>
                </a:ext>
              </a:extLst>
            </p:cNvPr>
            <p:cNvSpPr>
              <a:spLocks/>
            </p:cNvSpPr>
            <p:nvPr userDrawn="1"/>
          </p:nvSpPr>
          <p:spPr bwMode="auto">
            <a:xfrm>
              <a:off x="-899390" y="4911806"/>
              <a:ext cx="1892501" cy="1863033"/>
            </a:xfrm>
            <a:custGeom>
              <a:avLst/>
              <a:gdLst>
                <a:gd name="T0" fmla="*/ 1156 w 1156"/>
                <a:gd name="T1" fmla="*/ 1138 h 1138"/>
                <a:gd name="T2" fmla="*/ 0 w 1156"/>
                <a:gd name="T3" fmla="*/ 0 h 1138"/>
                <a:gd name="T4" fmla="*/ 855 w 1156"/>
                <a:gd name="T5" fmla="*/ 330 h 1138"/>
                <a:gd name="T6" fmla="*/ 1156 w 1156"/>
                <a:gd name="T7" fmla="*/ 1138 h 1138"/>
              </a:gdLst>
              <a:ahLst/>
              <a:cxnLst>
                <a:cxn ang="0">
                  <a:pos x="T0" y="T1"/>
                </a:cxn>
                <a:cxn ang="0">
                  <a:pos x="T2" y="T3"/>
                </a:cxn>
                <a:cxn ang="0">
                  <a:pos x="T4" y="T5"/>
                </a:cxn>
                <a:cxn ang="0">
                  <a:pos x="T6" y="T7"/>
                </a:cxn>
              </a:cxnLst>
              <a:rect l="0" t="0" r="r" b="b"/>
              <a:pathLst>
                <a:path w="1156" h="1138">
                  <a:moveTo>
                    <a:pt x="1156" y="1138"/>
                  </a:moveTo>
                  <a:lnTo>
                    <a:pt x="0" y="0"/>
                  </a:lnTo>
                  <a:lnTo>
                    <a:pt x="855" y="330"/>
                  </a:lnTo>
                  <a:lnTo>
                    <a:pt x="1156" y="113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1">
              <a:extLst>
                <a:ext uri="{FF2B5EF4-FFF2-40B4-BE49-F238E27FC236}">
                  <a16:creationId xmlns:a16="http://schemas.microsoft.com/office/drawing/2014/main" id="{635BA8D6-9CA3-4731-B55A-215F9189732D}"/>
                </a:ext>
              </a:extLst>
            </p:cNvPr>
            <p:cNvSpPr>
              <a:spLocks/>
            </p:cNvSpPr>
            <p:nvPr userDrawn="1"/>
          </p:nvSpPr>
          <p:spPr bwMode="auto">
            <a:xfrm>
              <a:off x="500341" y="4202937"/>
              <a:ext cx="1167260" cy="2571903"/>
            </a:xfrm>
            <a:custGeom>
              <a:avLst/>
              <a:gdLst>
                <a:gd name="T0" fmla="*/ 301 w 713"/>
                <a:gd name="T1" fmla="*/ 1571 h 1571"/>
                <a:gd name="T2" fmla="*/ 713 w 713"/>
                <a:gd name="T3" fmla="*/ 0 h 1571"/>
                <a:gd name="T4" fmla="*/ 0 w 713"/>
                <a:gd name="T5" fmla="*/ 763 h 1571"/>
                <a:gd name="T6" fmla="*/ 301 w 713"/>
                <a:gd name="T7" fmla="*/ 1571 h 1571"/>
              </a:gdLst>
              <a:ahLst/>
              <a:cxnLst>
                <a:cxn ang="0">
                  <a:pos x="T0" y="T1"/>
                </a:cxn>
                <a:cxn ang="0">
                  <a:pos x="T2" y="T3"/>
                </a:cxn>
                <a:cxn ang="0">
                  <a:pos x="T4" y="T5"/>
                </a:cxn>
                <a:cxn ang="0">
                  <a:pos x="T6" y="T7"/>
                </a:cxn>
              </a:cxnLst>
              <a:rect l="0" t="0" r="r" b="b"/>
              <a:pathLst>
                <a:path w="713" h="1571">
                  <a:moveTo>
                    <a:pt x="301" y="1571"/>
                  </a:moveTo>
                  <a:lnTo>
                    <a:pt x="713" y="0"/>
                  </a:lnTo>
                  <a:lnTo>
                    <a:pt x="0" y="763"/>
                  </a:lnTo>
                  <a:lnTo>
                    <a:pt x="301" y="1571"/>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1" name="任意多边形: 形状 50">
            <a:extLst>
              <a:ext uri="{FF2B5EF4-FFF2-40B4-BE49-F238E27FC236}">
                <a16:creationId xmlns:a16="http://schemas.microsoft.com/office/drawing/2014/main" id="{43FEEE30-F508-4426-B1ED-4AE415DC768F}"/>
              </a:ext>
            </a:extLst>
          </p:cNvPr>
          <p:cNvSpPr>
            <a:spLocks/>
          </p:cNvSpPr>
          <p:nvPr userDrawn="1"/>
        </p:nvSpPr>
        <p:spPr bwMode="auto">
          <a:xfrm rot="19800000">
            <a:off x="11226457" y="2642949"/>
            <a:ext cx="1318915" cy="1060084"/>
          </a:xfrm>
          <a:custGeom>
            <a:avLst/>
            <a:gdLst>
              <a:gd name="connsiteX0" fmla="*/ 1318915 w 1318915"/>
              <a:gd name="connsiteY0" fmla="*/ 0 h 1060084"/>
              <a:gd name="connsiteX1" fmla="*/ 706875 w 1318915"/>
              <a:gd name="connsiteY1" fmla="*/ 1060084 h 1060084"/>
              <a:gd name="connsiteX2" fmla="*/ 0 w 1318915"/>
              <a:gd name="connsiteY2" fmla="*/ 364215 h 1060084"/>
            </a:gdLst>
            <a:ahLst/>
            <a:cxnLst>
              <a:cxn ang="0">
                <a:pos x="connsiteX0" y="connsiteY0"/>
              </a:cxn>
              <a:cxn ang="0">
                <a:pos x="connsiteX1" y="connsiteY1"/>
              </a:cxn>
              <a:cxn ang="0">
                <a:pos x="connsiteX2" y="connsiteY2"/>
              </a:cxn>
            </a:cxnLst>
            <a:rect l="l" t="t" r="r" b="b"/>
            <a:pathLst>
              <a:path w="1318915" h="1060084">
                <a:moveTo>
                  <a:pt x="1318915" y="0"/>
                </a:moveTo>
                <a:lnTo>
                  <a:pt x="706875" y="1060084"/>
                </a:lnTo>
                <a:lnTo>
                  <a:pt x="0" y="364215"/>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52" name="任意多边形: 形状 51">
            <a:extLst>
              <a:ext uri="{FF2B5EF4-FFF2-40B4-BE49-F238E27FC236}">
                <a16:creationId xmlns:a16="http://schemas.microsoft.com/office/drawing/2014/main" id="{57779486-DB2C-4D1A-BBB9-675061D4CDB3}"/>
              </a:ext>
            </a:extLst>
          </p:cNvPr>
          <p:cNvSpPr>
            <a:spLocks/>
          </p:cNvSpPr>
          <p:nvPr userDrawn="1"/>
        </p:nvSpPr>
        <p:spPr bwMode="auto">
          <a:xfrm rot="19800000">
            <a:off x="11350954" y="3107581"/>
            <a:ext cx="819656" cy="695869"/>
          </a:xfrm>
          <a:custGeom>
            <a:avLst/>
            <a:gdLst>
              <a:gd name="connsiteX0" fmla="*/ 739528 w 819656"/>
              <a:gd name="connsiteY0" fmla="*/ 285432 h 695869"/>
              <a:gd name="connsiteX1" fmla="*/ 819656 w 819656"/>
              <a:gd name="connsiteY1" fmla="*/ 500527 h 695869"/>
              <a:gd name="connsiteX2" fmla="*/ 706876 w 819656"/>
              <a:gd name="connsiteY2" fmla="*/ 695869 h 695869"/>
              <a:gd name="connsiteX3" fmla="*/ 0 w 819656"/>
              <a:gd name="connsiteY3" fmla="*/ 0 h 695869"/>
            </a:gdLst>
            <a:ahLst/>
            <a:cxnLst>
              <a:cxn ang="0">
                <a:pos x="connsiteX0" y="connsiteY0"/>
              </a:cxn>
              <a:cxn ang="0">
                <a:pos x="connsiteX1" y="connsiteY1"/>
              </a:cxn>
              <a:cxn ang="0">
                <a:pos x="connsiteX2" y="connsiteY2"/>
              </a:cxn>
              <a:cxn ang="0">
                <a:pos x="connsiteX3" y="connsiteY3"/>
              </a:cxn>
            </a:cxnLst>
            <a:rect l="l" t="t" r="r" b="b"/>
            <a:pathLst>
              <a:path w="819656" h="695869">
                <a:moveTo>
                  <a:pt x="739528" y="285432"/>
                </a:moveTo>
                <a:lnTo>
                  <a:pt x="819656" y="500527"/>
                </a:lnTo>
                <a:lnTo>
                  <a:pt x="706876" y="695869"/>
                </a:lnTo>
                <a:lnTo>
                  <a:pt x="0"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49" name="任意多边形: 形状 48">
            <a:extLst>
              <a:ext uri="{FF2B5EF4-FFF2-40B4-BE49-F238E27FC236}">
                <a16:creationId xmlns:a16="http://schemas.microsoft.com/office/drawing/2014/main" id="{CF188976-816E-4B69-9327-57D8AADD35CA}"/>
              </a:ext>
            </a:extLst>
          </p:cNvPr>
          <p:cNvSpPr>
            <a:spLocks/>
          </p:cNvSpPr>
          <p:nvPr userDrawn="1"/>
        </p:nvSpPr>
        <p:spPr bwMode="auto">
          <a:xfrm rot="19800000">
            <a:off x="11889992" y="2554683"/>
            <a:ext cx="534623" cy="787209"/>
          </a:xfrm>
          <a:custGeom>
            <a:avLst/>
            <a:gdLst>
              <a:gd name="connsiteX0" fmla="*/ 534623 w 534623"/>
              <a:gd name="connsiteY0" fmla="*/ 0 h 787209"/>
              <a:gd name="connsiteX1" fmla="*/ 80128 w 534623"/>
              <a:gd name="connsiteY1" fmla="*/ 787209 h 787209"/>
              <a:gd name="connsiteX2" fmla="*/ 0 w 534623"/>
              <a:gd name="connsiteY2" fmla="*/ 572115 h 787209"/>
            </a:gdLst>
            <a:ahLst/>
            <a:cxnLst>
              <a:cxn ang="0">
                <a:pos x="connsiteX0" y="connsiteY0"/>
              </a:cxn>
              <a:cxn ang="0">
                <a:pos x="connsiteX1" y="connsiteY1"/>
              </a:cxn>
              <a:cxn ang="0">
                <a:pos x="connsiteX2" y="connsiteY2"/>
              </a:cxn>
            </a:cxnLst>
            <a:rect l="l" t="t" r="r" b="b"/>
            <a:pathLst>
              <a:path w="534623" h="787209">
                <a:moveTo>
                  <a:pt x="534623" y="0"/>
                </a:moveTo>
                <a:lnTo>
                  <a:pt x="80128" y="787209"/>
                </a:lnTo>
                <a:lnTo>
                  <a:pt x="0" y="572115"/>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nvGrpSpPr>
          <p:cNvPr id="38" name="组合 37">
            <a:extLst>
              <a:ext uri="{FF2B5EF4-FFF2-40B4-BE49-F238E27FC236}">
                <a16:creationId xmlns:a16="http://schemas.microsoft.com/office/drawing/2014/main" id="{E588B197-1575-4E32-9B68-42A53117B496}"/>
              </a:ext>
            </a:extLst>
          </p:cNvPr>
          <p:cNvGrpSpPr/>
          <p:nvPr userDrawn="1"/>
        </p:nvGrpSpPr>
        <p:grpSpPr>
          <a:xfrm rot="16578959">
            <a:off x="8451511" y="4123649"/>
            <a:ext cx="1056405" cy="1058426"/>
            <a:chOff x="-899390" y="4202937"/>
            <a:chExt cx="2566991" cy="2571903"/>
          </a:xfrm>
        </p:grpSpPr>
        <p:sp>
          <p:nvSpPr>
            <p:cNvPr id="39" name="Freeform 29">
              <a:extLst>
                <a:ext uri="{FF2B5EF4-FFF2-40B4-BE49-F238E27FC236}">
                  <a16:creationId xmlns:a16="http://schemas.microsoft.com/office/drawing/2014/main" id="{B4810E64-ED04-4AE5-BDD1-8805AAAD8D5A}"/>
                </a:ext>
              </a:extLst>
            </p:cNvPr>
            <p:cNvSpPr>
              <a:spLocks/>
            </p:cNvSpPr>
            <p:nvPr userDrawn="1"/>
          </p:nvSpPr>
          <p:spPr bwMode="auto">
            <a:xfrm>
              <a:off x="-899390" y="4202937"/>
              <a:ext cx="2566991" cy="2571903"/>
            </a:xfrm>
            <a:custGeom>
              <a:avLst/>
              <a:gdLst>
                <a:gd name="T0" fmla="*/ 1156 w 1568"/>
                <a:gd name="T1" fmla="*/ 1571 h 1571"/>
                <a:gd name="T2" fmla="*/ 0 w 1568"/>
                <a:gd name="T3" fmla="*/ 433 h 1571"/>
                <a:gd name="T4" fmla="*/ 1568 w 1568"/>
                <a:gd name="T5" fmla="*/ 0 h 1571"/>
                <a:gd name="T6" fmla="*/ 1156 w 1568"/>
                <a:gd name="T7" fmla="*/ 1571 h 1571"/>
              </a:gdLst>
              <a:ahLst/>
              <a:cxnLst>
                <a:cxn ang="0">
                  <a:pos x="T0" y="T1"/>
                </a:cxn>
                <a:cxn ang="0">
                  <a:pos x="T2" y="T3"/>
                </a:cxn>
                <a:cxn ang="0">
                  <a:pos x="T4" y="T5"/>
                </a:cxn>
                <a:cxn ang="0">
                  <a:pos x="T6" y="T7"/>
                </a:cxn>
              </a:cxnLst>
              <a:rect l="0" t="0" r="r" b="b"/>
              <a:pathLst>
                <a:path w="1568" h="1571">
                  <a:moveTo>
                    <a:pt x="1156" y="1571"/>
                  </a:moveTo>
                  <a:lnTo>
                    <a:pt x="0" y="433"/>
                  </a:lnTo>
                  <a:lnTo>
                    <a:pt x="1568" y="0"/>
                  </a:lnTo>
                  <a:lnTo>
                    <a:pt x="1156" y="157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0">
              <a:extLst>
                <a:ext uri="{FF2B5EF4-FFF2-40B4-BE49-F238E27FC236}">
                  <a16:creationId xmlns:a16="http://schemas.microsoft.com/office/drawing/2014/main" id="{B64BD668-94F7-4C92-BE10-D378556545A9}"/>
                </a:ext>
              </a:extLst>
            </p:cNvPr>
            <p:cNvSpPr>
              <a:spLocks/>
            </p:cNvSpPr>
            <p:nvPr userDrawn="1"/>
          </p:nvSpPr>
          <p:spPr bwMode="auto">
            <a:xfrm>
              <a:off x="-899390" y="4911806"/>
              <a:ext cx="1892501" cy="1863033"/>
            </a:xfrm>
            <a:custGeom>
              <a:avLst/>
              <a:gdLst>
                <a:gd name="T0" fmla="*/ 1156 w 1156"/>
                <a:gd name="T1" fmla="*/ 1138 h 1138"/>
                <a:gd name="T2" fmla="*/ 0 w 1156"/>
                <a:gd name="T3" fmla="*/ 0 h 1138"/>
                <a:gd name="T4" fmla="*/ 855 w 1156"/>
                <a:gd name="T5" fmla="*/ 330 h 1138"/>
                <a:gd name="T6" fmla="*/ 1156 w 1156"/>
                <a:gd name="T7" fmla="*/ 1138 h 1138"/>
              </a:gdLst>
              <a:ahLst/>
              <a:cxnLst>
                <a:cxn ang="0">
                  <a:pos x="T0" y="T1"/>
                </a:cxn>
                <a:cxn ang="0">
                  <a:pos x="T2" y="T3"/>
                </a:cxn>
                <a:cxn ang="0">
                  <a:pos x="T4" y="T5"/>
                </a:cxn>
                <a:cxn ang="0">
                  <a:pos x="T6" y="T7"/>
                </a:cxn>
              </a:cxnLst>
              <a:rect l="0" t="0" r="r" b="b"/>
              <a:pathLst>
                <a:path w="1156" h="1138">
                  <a:moveTo>
                    <a:pt x="1156" y="1138"/>
                  </a:moveTo>
                  <a:lnTo>
                    <a:pt x="0" y="0"/>
                  </a:lnTo>
                  <a:lnTo>
                    <a:pt x="855" y="330"/>
                  </a:lnTo>
                  <a:lnTo>
                    <a:pt x="1156" y="113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1">
              <a:extLst>
                <a:ext uri="{FF2B5EF4-FFF2-40B4-BE49-F238E27FC236}">
                  <a16:creationId xmlns:a16="http://schemas.microsoft.com/office/drawing/2014/main" id="{29981ABD-19EE-41D0-8DB6-2AFDA10E4067}"/>
                </a:ext>
              </a:extLst>
            </p:cNvPr>
            <p:cNvSpPr>
              <a:spLocks/>
            </p:cNvSpPr>
            <p:nvPr userDrawn="1"/>
          </p:nvSpPr>
          <p:spPr bwMode="auto">
            <a:xfrm>
              <a:off x="500341" y="4202937"/>
              <a:ext cx="1167260" cy="2571903"/>
            </a:xfrm>
            <a:custGeom>
              <a:avLst/>
              <a:gdLst>
                <a:gd name="T0" fmla="*/ 301 w 713"/>
                <a:gd name="T1" fmla="*/ 1571 h 1571"/>
                <a:gd name="T2" fmla="*/ 713 w 713"/>
                <a:gd name="T3" fmla="*/ 0 h 1571"/>
                <a:gd name="T4" fmla="*/ 0 w 713"/>
                <a:gd name="T5" fmla="*/ 763 h 1571"/>
                <a:gd name="T6" fmla="*/ 301 w 713"/>
                <a:gd name="T7" fmla="*/ 1571 h 1571"/>
              </a:gdLst>
              <a:ahLst/>
              <a:cxnLst>
                <a:cxn ang="0">
                  <a:pos x="T0" y="T1"/>
                </a:cxn>
                <a:cxn ang="0">
                  <a:pos x="T2" y="T3"/>
                </a:cxn>
                <a:cxn ang="0">
                  <a:pos x="T4" y="T5"/>
                </a:cxn>
                <a:cxn ang="0">
                  <a:pos x="T6" y="T7"/>
                </a:cxn>
              </a:cxnLst>
              <a:rect l="0" t="0" r="r" b="b"/>
              <a:pathLst>
                <a:path w="713" h="1571">
                  <a:moveTo>
                    <a:pt x="301" y="1571"/>
                  </a:moveTo>
                  <a:lnTo>
                    <a:pt x="713" y="0"/>
                  </a:lnTo>
                  <a:lnTo>
                    <a:pt x="0" y="763"/>
                  </a:lnTo>
                  <a:lnTo>
                    <a:pt x="301" y="1571"/>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pPr/>
              <a:t>2022/1/6</a:t>
            </a:fld>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www.islide.cc</a:t>
            </a:r>
            <a:endParaRPr lang="zh-CN" altLang="en-US" dirty="0"/>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6775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pPr/>
              <a:t>2022/1/6</a:t>
            </a:fld>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a:t>www.islide.cc</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284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43243F60-C2BA-4AF6-A9A8-3A9CCA501F6C}"/>
              </a:ext>
            </a:extLst>
          </p:cNvPr>
          <p:cNvGrpSpPr/>
          <p:nvPr userDrawn="1"/>
        </p:nvGrpSpPr>
        <p:grpSpPr>
          <a:xfrm flipH="1">
            <a:off x="0" y="0"/>
            <a:ext cx="4059382" cy="5517846"/>
            <a:chOff x="9774834" y="0"/>
            <a:chExt cx="2417166" cy="3285611"/>
          </a:xfrm>
        </p:grpSpPr>
        <p:sp>
          <p:nvSpPr>
            <p:cNvPr id="7" name="任意多边形: 形状 6">
              <a:extLst>
                <a:ext uri="{FF2B5EF4-FFF2-40B4-BE49-F238E27FC236}">
                  <a16:creationId xmlns:a16="http://schemas.microsoft.com/office/drawing/2014/main" id="{6C2E00B2-83E6-43F6-8F71-E41A21013A3C}"/>
                </a:ext>
              </a:extLst>
            </p:cNvPr>
            <p:cNvSpPr/>
            <p:nvPr/>
          </p:nvSpPr>
          <p:spPr>
            <a:xfrm>
              <a:off x="10569108" y="287512"/>
              <a:ext cx="1622892" cy="2444653"/>
            </a:xfrm>
            <a:custGeom>
              <a:avLst/>
              <a:gdLst>
                <a:gd name="connsiteX0" fmla="*/ 652542 w 1622892"/>
                <a:gd name="connsiteY0" fmla="*/ 0 h 2444653"/>
                <a:gd name="connsiteX1" fmla="*/ 1622892 w 1622892"/>
                <a:gd name="connsiteY1" fmla="*/ 968289 h 2444653"/>
                <a:gd name="connsiteX2" fmla="*/ 1622892 w 1622892"/>
                <a:gd name="connsiteY2" fmla="*/ 2008935 h 2444653"/>
                <a:gd name="connsiteX3" fmla="*/ 0 w 1622892"/>
                <a:gd name="connsiteY3" fmla="*/ 2444653 h 2444653"/>
              </a:gdLst>
              <a:ahLst/>
              <a:cxnLst>
                <a:cxn ang="0">
                  <a:pos x="connsiteX0" y="connsiteY0"/>
                </a:cxn>
                <a:cxn ang="0">
                  <a:pos x="connsiteX1" y="connsiteY1"/>
                </a:cxn>
                <a:cxn ang="0">
                  <a:pos x="connsiteX2" y="connsiteY2"/>
                </a:cxn>
                <a:cxn ang="0">
                  <a:pos x="connsiteX3" y="connsiteY3"/>
                </a:cxn>
              </a:cxnLst>
              <a:rect l="l" t="t" r="r" b="b"/>
              <a:pathLst>
                <a:path w="1622892" h="2444653">
                  <a:moveTo>
                    <a:pt x="652542" y="0"/>
                  </a:moveTo>
                  <a:lnTo>
                    <a:pt x="1622892" y="968289"/>
                  </a:lnTo>
                  <a:lnTo>
                    <a:pt x="1622892" y="2008935"/>
                  </a:lnTo>
                  <a:lnTo>
                    <a:pt x="0" y="2444653"/>
                  </a:lnTo>
                  <a:close/>
                </a:path>
              </a:pathLst>
            </a:custGeom>
            <a:solidFill>
              <a:srgbClr val="B4B4B4"/>
            </a:solidFill>
            <a:ln w="9525"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A4C02DF1-66A9-4752-8050-E80B7E8C16A1}"/>
                </a:ext>
              </a:extLst>
            </p:cNvPr>
            <p:cNvSpPr/>
            <p:nvPr/>
          </p:nvSpPr>
          <p:spPr>
            <a:xfrm>
              <a:off x="10569108" y="1843720"/>
              <a:ext cx="1622892" cy="888447"/>
            </a:xfrm>
            <a:custGeom>
              <a:avLst/>
              <a:gdLst>
                <a:gd name="connsiteX0" fmla="*/ 1114838 w 1622892"/>
                <a:gd name="connsiteY0" fmla="*/ 0 h 888447"/>
                <a:gd name="connsiteX1" fmla="*/ 1622892 w 1622892"/>
                <a:gd name="connsiteY1" fmla="*/ 88674 h 888447"/>
                <a:gd name="connsiteX2" fmla="*/ 1622892 w 1622892"/>
                <a:gd name="connsiteY2" fmla="*/ 452729 h 888447"/>
                <a:gd name="connsiteX3" fmla="*/ 0 w 1622892"/>
                <a:gd name="connsiteY3" fmla="*/ 888447 h 888447"/>
              </a:gdLst>
              <a:ahLst/>
              <a:cxnLst>
                <a:cxn ang="0">
                  <a:pos x="connsiteX0" y="connsiteY0"/>
                </a:cxn>
                <a:cxn ang="0">
                  <a:pos x="connsiteX1" y="connsiteY1"/>
                </a:cxn>
                <a:cxn ang="0">
                  <a:pos x="connsiteX2" y="connsiteY2"/>
                </a:cxn>
                <a:cxn ang="0">
                  <a:pos x="connsiteX3" y="connsiteY3"/>
                </a:cxn>
              </a:cxnLst>
              <a:rect l="l" t="t" r="r" b="b"/>
              <a:pathLst>
                <a:path w="1622892" h="888447">
                  <a:moveTo>
                    <a:pt x="1114838" y="0"/>
                  </a:moveTo>
                  <a:lnTo>
                    <a:pt x="1622892" y="88674"/>
                  </a:lnTo>
                  <a:lnTo>
                    <a:pt x="1622892" y="452729"/>
                  </a:lnTo>
                  <a:lnTo>
                    <a:pt x="0" y="888447"/>
                  </a:lnTo>
                  <a:close/>
                </a:path>
              </a:pathLst>
            </a:custGeom>
            <a:solidFill>
              <a:srgbClr val="D8D8D8"/>
            </a:solidFill>
            <a:ln w="9525"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8395921C-AD04-466E-9F39-E4359A8E2936}"/>
                </a:ext>
              </a:extLst>
            </p:cNvPr>
            <p:cNvSpPr/>
            <p:nvPr/>
          </p:nvSpPr>
          <p:spPr>
            <a:xfrm>
              <a:off x="11221649" y="287512"/>
              <a:ext cx="970351" cy="1644881"/>
            </a:xfrm>
            <a:custGeom>
              <a:avLst/>
              <a:gdLst>
                <a:gd name="connsiteX0" fmla="*/ 0 w 970351"/>
                <a:gd name="connsiteY0" fmla="*/ 0 h 1644881"/>
                <a:gd name="connsiteX1" fmla="*/ 970351 w 970351"/>
                <a:gd name="connsiteY1" fmla="*/ 968290 h 1644881"/>
                <a:gd name="connsiteX2" fmla="*/ 970351 w 970351"/>
                <a:gd name="connsiteY2" fmla="*/ 1644881 h 1644881"/>
                <a:gd name="connsiteX3" fmla="*/ 462297 w 970351"/>
                <a:gd name="connsiteY3" fmla="*/ 1556208 h 1644881"/>
              </a:gdLst>
              <a:ahLst/>
              <a:cxnLst>
                <a:cxn ang="0">
                  <a:pos x="connsiteX0" y="connsiteY0"/>
                </a:cxn>
                <a:cxn ang="0">
                  <a:pos x="connsiteX1" y="connsiteY1"/>
                </a:cxn>
                <a:cxn ang="0">
                  <a:pos x="connsiteX2" y="connsiteY2"/>
                </a:cxn>
                <a:cxn ang="0">
                  <a:pos x="connsiteX3" y="connsiteY3"/>
                </a:cxn>
              </a:cxnLst>
              <a:rect l="l" t="t" r="r" b="b"/>
              <a:pathLst>
                <a:path w="970351" h="1644881">
                  <a:moveTo>
                    <a:pt x="0" y="0"/>
                  </a:moveTo>
                  <a:lnTo>
                    <a:pt x="970351" y="968290"/>
                  </a:lnTo>
                  <a:lnTo>
                    <a:pt x="970351" y="1644881"/>
                  </a:lnTo>
                  <a:lnTo>
                    <a:pt x="462297" y="1556208"/>
                  </a:lnTo>
                  <a:close/>
                </a:path>
              </a:pathLst>
            </a:custGeom>
            <a:solidFill>
              <a:srgbClr val="F0F0F0"/>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62F932AA-CA27-4347-9CC9-DC35741C5A65}"/>
                </a:ext>
              </a:extLst>
            </p:cNvPr>
            <p:cNvSpPr/>
            <p:nvPr/>
          </p:nvSpPr>
          <p:spPr>
            <a:xfrm>
              <a:off x="9774834" y="22121"/>
              <a:ext cx="1483914" cy="1483913"/>
            </a:xfrm>
            <a:custGeom>
              <a:avLst/>
              <a:gdLst>
                <a:gd name="connsiteX0" fmla="*/ 14268 w 1483913"/>
                <a:gd name="connsiteY0" fmla="*/ 398564 h 1483913"/>
                <a:gd name="connsiteX1" fmla="*/ 1479158 w 1483913"/>
                <a:gd name="connsiteY1" fmla="*/ 14268 h 1483913"/>
                <a:gd name="connsiteX2" fmla="*/ 1079642 w 1483913"/>
                <a:gd name="connsiteY2" fmla="*/ 1475353 h 1483913"/>
              </a:gdLst>
              <a:ahLst/>
              <a:cxnLst>
                <a:cxn ang="0">
                  <a:pos x="connsiteX0" y="connsiteY0"/>
                </a:cxn>
                <a:cxn ang="0">
                  <a:pos x="connsiteX1" y="connsiteY1"/>
                </a:cxn>
                <a:cxn ang="0">
                  <a:pos x="connsiteX2" y="connsiteY2"/>
                </a:cxn>
              </a:cxnLst>
              <a:rect l="l" t="t" r="r" b="b"/>
              <a:pathLst>
                <a:path w="1483913" h="1483913">
                  <a:moveTo>
                    <a:pt x="14268" y="398564"/>
                  </a:moveTo>
                  <a:lnTo>
                    <a:pt x="1479158" y="14268"/>
                  </a:lnTo>
                  <a:lnTo>
                    <a:pt x="1079642" y="1475353"/>
                  </a:lnTo>
                  <a:close/>
                </a:path>
              </a:pathLst>
            </a:custGeom>
            <a:solidFill>
              <a:srgbClr val="B4B4B4"/>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30C5A6E-40A4-4A06-8181-9BE5BE4C397E}"/>
                </a:ext>
              </a:extLst>
            </p:cNvPr>
            <p:cNvSpPr/>
            <p:nvPr/>
          </p:nvSpPr>
          <p:spPr>
            <a:xfrm>
              <a:off x="9774834" y="22121"/>
              <a:ext cx="1483914" cy="551711"/>
            </a:xfrm>
            <a:custGeom>
              <a:avLst/>
              <a:gdLst>
                <a:gd name="connsiteX0" fmla="*/ 14268 w 1483913"/>
                <a:gd name="connsiteY0" fmla="*/ 398564 h 551711"/>
                <a:gd name="connsiteX1" fmla="*/ 1479158 w 1483913"/>
                <a:gd name="connsiteY1" fmla="*/ 14268 h 551711"/>
                <a:gd name="connsiteX2" fmla="*/ 809494 w 1483913"/>
                <a:gd name="connsiteY2" fmla="*/ 541248 h 551711"/>
              </a:gdLst>
              <a:ahLst/>
              <a:cxnLst>
                <a:cxn ang="0">
                  <a:pos x="connsiteX0" y="connsiteY0"/>
                </a:cxn>
                <a:cxn ang="0">
                  <a:pos x="connsiteX1" y="connsiteY1"/>
                </a:cxn>
                <a:cxn ang="0">
                  <a:pos x="connsiteX2" y="connsiteY2"/>
                </a:cxn>
              </a:cxnLst>
              <a:rect l="l" t="t" r="r" b="b"/>
              <a:pathLst>
                <a:path w="1483913" h="551711">
                  <a:moveTo>
                    <a:pt x="14268" y="398564"/>
                  </a:moveTo>
                  <a:lnTo>
                    <a:pt x="1479158" y="14268"/>
                  </a:lnTo>
                  <a:lnTo>
                    <a:pt x="809494" y="541248"/>
                  </a:lnTo>
                  <a:close/>
                </a:path>
              </a:pathLst>
            </a:custGeom>
            <a:solidFill>
              <a:srgbClr val="F0F0F0"/>
            </a:solidFill>
            <a:ln w="9525"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D751F0A0-70C2-408E-8BDE-AE787D611AA0}"/>
                </a:ext>
              </a:extLst>
            </p:cNvPr>
            <p:cNvSpPr/>
            <p:nvPr/>
          </p:nvSpPr>
          <p:spPr>
            <a:xfrm>
              <a:off x="10570059" y="22121"/>
              <a:ext cx="684883" cy="1483913"/>
            </a:xfrm>
            <a:custGeom>
              <a:avLst/>
              <a:gdLst>
                <a:gd name="connsiteX0" fmla="*/ 284417 w 684883"/>
                <a:gd name="connsiteY0" fmla="*/ 1475353 h 1483913"/>
                <a:gd name="connsiteX1" fmla="*/ 683932 w 684883"/>
                <a:gd name="connsiteY1" fmla="*/ 14268 h 1483913"/>
                <a:gd name="connsiteX2" fmla="*/ 14268 w 684883"/>
                <a:gd name="connsiteY2" fmla="*/ 541248 h 1483913"/>
              </a:gdLst>
              <a:ahLst/>
              <a:cxnLst>
                <a:cxn ang="0">
                  <a:pos x="connsiteX0" y="connsiteY0"/>
                </a:cxn>
                <a:cxn ang="0">
                  <a:pos x="connsiteX1" y="connsiteY1"/>
                </a:cxn>
                <a:cxn ang="0">
                  <a:pos x="connsiteX2" y="connsiteY2"/>
                </a:cxn>
              </a:cxnLst>
              <a:rect l="l" t="t" r="r" b="b"/>
              <a:pathLst>
                <a:path w="684883" h="1483913">
                  <a:moveTo>
                    <a:pt x="284417" y="1475353"/>
                  </a:moveTo>
                  <a:lnTo>
                    <a:pt x="683932" y="14268"/>
                  </a:lnTo>
                  <a:lnTo>
                    <a:pt x="14268" y="541248"/>
                  </a:lnTo>
                  <a:close/>
                </a:path>
              </a:pathLst>
            </a:custGeom>
            <a:solidFill>
              <a:srgbClr val="D8D8D8"/>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7BEC8C66-F133-4F9C-B07B-007CC728F097}"/>
                </a:ext>
              </a:extLst>
            </p:cNvPr>
            <p:cNvSpPr/>
            <p:nvPr/>
          </p:nvSpPr>
          <p:spPr>
            <a:xfrm>
              <a:off x="11255993" y="2353409"/>
              <a:ext cx="932202" cy="932202"/>
            </a:xfrm>
            <a:custGeom>
              <a:avLst/>
              <a:gdLst>
                <a:gd name="connsiteX0" fmla="*/ 687737 w 932202"/>
                <a:gd name="connsiteY0" fmla="*/ 933153 h 932202"/>
                <a:gd name="connsiteX1" fmla="*/ 14268 w 932202"/>
                <a:gd name="connsiteY1" fmla="*/ 261587 h 932202"/>
                <a:gd name="connsiteX2" fmla="*/ 933154 w 932202"/>
                <a:gd name="connsiteY2" fmla="*/ 14268 h 932202"/>
              </a:gdLst>
              <a:ahLst/>
              <a:cxnLst>
                <a:cxn ang="0">
                  <a:pos x="connsiteX0" y="connsiteY0"/>
                </a:cxn>
                <a:cxn ang="0">
                  <a:pos x="connsiteX1" y="connsiteY1"/>
                </a:cxn>
                <a:cxn ang="0">
                  <a:pos x="connsiteX2" y="connsiteY2"/>
                </a:cxn>
              </a:cxnLst>
              <a:rect l="l" t="t" r="r" b="b"/>
              <a:pathLst>
                <a:path w="932202" h="932202">
                  <a:moveTo>
                    <a:pt x="687737" y="933153"/>
                  </a:moveTo>
                  <a:lnTo>
                    <a:pt x="14268" y="261587"/>
                  </a:lnTo>
                  <a:lnTo>
                    <a:pt x="933154" y="14268"/>
                  </a:lnTo>
                  <a:close/>
                </a:path>
              </a:pathLst>
            </a:custGeom>
            <a:solidFill>
              <a:srgbClr val="B4B4B4"/>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C1127E71-7EED-4C51-836D-CFEE71D8AFD7}"/>
                </a:ext>
              </a:extLst>
            </p:cNvPr>
            <p:cNvSpPr/>
            <p:nvPr/>
          </p:nvSpPr>
          <p:spPr>
            <a:xfrm>
              <a:off x="11255993" y="2600728"/>
              <a:ext cx="684883" cy="684883"/>
            </a:xfrm>
            <a:custGeom>
              <a:avLst/>
              <a:gdLst>
                <a:gd name="connsiteX0" fmla="*/ 687737 w 684883"/>
                <a:gd name="connsiteY0" fmla="*/ 685834 h 684883"/>
                <a:gd name="connsiteX1" fmla="*/ 14268 w 684883"/>
                <a:gd name="connsiteY1" fmla="*/ 14268 h 684883"/>
                <a:gd name="connsiteX2" fmla="*/ 512711 w 684883"/>
                <a:gd name="connsiteY2" fmla="*/ 210221 h 684883"/>
              </a:gdLst>
              <a:ahLst/>
              <a:cxnLst>
                <a:cxn ang="0">
                  <a:pos x="connsiteX0" y="connsiteY0"/>
                </a:cxn>
                <a:cxn ang="0">
                  <a:pos x="connsiteX1" y="connsiteY1"/>
                </a:cxn>
                <a:cxn ang="0">
                  <a:pos x="connsiteX2" y="connsiteY2"/>
                </a:cxn>
              </a:cxnLst>
              <a:rect l="l" t="t" r="r" b="b"/>
              <a:pathLst>
                <a:path w="684883" h="684883">
                  <a:moveTo>
                    <a:pt x="687737" y="685834"/>
                  </a:moveTo>
                  <a:lnTo>
                    <a:pt x="14268" y="14268"/>
                  </a:lnTo>
                  <a:lnTo>
                    <a:pt x="512711" y="210221"/>
                  </a:lnTo>
                  <a:close/>
                </a:path>
              </a:pathLst>
            </a:custGeom>
            <a:solidFill>
              <a:srgbClr val="F0F0F0"/>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C8D27A4B-A9E0-4895-8B3B-ECB79E88B86C}"/>
                </a:ext>
              </a:extLst>
            </p:cNvPr>
            <p:cNvSpPr/>
            <p:nvPr/>
          </p:nvSpPr>
          <p:spPr>
            <a:xfrm>
              <a:off x="11754436" y="2353409"/>
              <a:ext cx="437564" cy="932202"/>
            </a:xfrm>
            <a:custGeom>
              <a:avLst/>
              <a:gdLst>
                <a:gd name="connsiteX0" fmla="*/ 189294 w 437564"/>
                <a:gd name="connsiteY0" fmla="*/ 933153 h 932202"/>
                <a:gd name="connsiteX1" fmla="*/ 434711 w 437564"/>
                <a:gd name="connsiteY1" fmla="*/ 14268 h 932202"/>
                <a:gd name="connsiteX2" fmla="*/ 14268 w 437564"/>
                <a:gd name="connsiteY2" fmla="*/ 457540 h 932202"/>
              </a:gdLst>
              <a:ahLst/>
              <a:cxnLst>
                <a:cxn ang="0">
                  <a:pos x="connsiteX0" y="connsiteY0"/>
                </a:cxn>
                <a:cxn ang="0">
                  <a:pos x="connsiteX1" y="connsiteY1"/>
                </a:cxn>
                <a:cxn ang="0">
                  <a:pos x="connsiteX2" y="connsiteY2"/>
                </a:cxn>
              </a:cxnLst>
              <a:rect l="l" t="t" r="r" b="b"/>
              <a:pathLst>
                <a:path w="437564" h="932202">
                  <a:moveTo>
                    <a:pt x="189294" y="933153"/>
                  </a:moveTo>
                  <a:lnTo>
                    <a:pt x="434711" y="14268"/>
                  </a:lnTo>
                  <a:lnTo>
                    <a:pt x="14268" y="457540"/>
                  </a:lnTo>
                  <a:close/>
                </a:path>
              </a:pathLst>
            </a:custGeom>
            <a:solidFill>
              <a:srgbClr val="D8D8D8"/>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11A5003E-CA39-4250-962F-B1D7B1A81653}"/>
                </a:ext>
              </a:extLst>
            </p:cNvPr>
            <p:cNvSpPr/>
            <p:nvPr/>
          </p:nvSpPr>
          <p:spPr>
            <a:xfrm>
              <a:off x="11231161" y="0"/>
              <a:ext cx="236678" cy="251368"/>
            </a:xfrm>
            <a:custGeom>
              <a:avLst/>
              <a:gdLst>
                <a:gd name="connsiteX0" fmla="*/ 65797 w 236678"/>
                <a:gd name="connsiteY0" fmla="*/ 0 h 251368"/>
                <a:gd name="connsiteX1" fmla="*/ 236678 w 236678"/>
                <a:gd name="connsiteY1" fmla="*/ 0 h 251368"/>
                <a:gd name="connsiteX2" fmla="*/ 0 w 236678"/>
                <a:gd name="connsiteY2" fmla="*/ 251368 h 251368"/>
              </a:gdLst>
              <a:ahLst/>
              <a:cxnLst>
                <a:cxn ang="0">
                  <a:pos x="connsiteX0" y="connsiteY0"/>
                </a:cxn>
                <a:cxn ang="0">
                  <a:pos x="connsiteX1" y="connsiteY1"/>
                </a:cxn>
                <a:cxn ang="0">
                  <a:pos x="connsiteX2" y="connsiteY2"/>
                </a:cxn>
              </a:cxnLst>
              <a:rect l="l" t="t" r="r" b="b"/>
              <a:pathLst>
                <a:path w="236678" h="251368">
                  <a:moveTo>
                    <a:pt x="65797" y="0"/>
                  </a:moveTo>
                  <a:lnTo>
                    <a:pt x="236678" y="0"/>
                  </a:lnTo>
                  <a:lnTo>
                    <a:pt x="0" y="251368"/>
                  </a:lnTo>
                  <a:close/>
                </a:path>
              </a:pathLst>
            </a:custGeom>
            <a:solidFill>
              <a:schemeClr val="accent3"/>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0FD3E7B4-A248-4D60-B95F-9EBB5E11027C}"/>
                </a:ext>
              </a:extLst>
            </p:cNvPr>
            <p:cNvSpPr/>
            <p:nvPr/>
          </p:nvSpPr>
          <p:spPr>
            <a:xfrm>
              <a:off x="11231161" y="0"/>
              <a:ext cx="918787" cy="251366"/>
            </a:xfrm>
            <a:custGeom>
              <a:avLst/>
              <a:gdLst>
                <a:gd name="connsiteX0" fmla="*/ 236676 w 918787"/>
                <a:gd name="connsiteY0" fmla="*/ 0 h 251366"/>
                <a:gd name="connsiteX1" fmla="*/ 918787 w 918787"/>
                <a:gd name="connsiteY1" fmla="*/ 0 h 251366"/>
                <a:gd name="connsiteX2" fmla="*/ 0 w 918787"/>
                <a:gd name="connsiteY2" fmla="*/ 251366 h 251366"/>
              </a:gdLst>
              <a:ahLst/>
              <a:cxnLst>
                <a:cxn ang="0">
                  <a:pos x="connsiteX0" y="connsiteY0"/>
                </a:cxn>
                <a:cxn ang="0">
                  <a:pos x="connsiteX1" y="connsiteY1"/>
                </a:cxn>
                <a:cxn ang="0">
                  <a:pos x="connsiteX2" y="connsiteY2"/>
                </a:cxn>
              </a:cxnLst>
              <a:rect l="l" t="t" r="r" b="b"/>
              <a:pathLst>
                <a:path w="918787" h="251366">
                  <a:moveTo>
                    <a:pt x="236676" y="0"/>
                  </a:moveTo>
                  <a:lnTo>
                    <a:pt x="918787" y="0"/>
                  </a:lnTo>
                  <a:lnTo>
                    <a:pt x="0" y="251366"/>
                  </a:lnTo>
                  <a:close/>
                </a:path>
              </a:pathLst>
            </a:custGeom>
            <a:solidFill>
              <a:schemeClr val="accent1"/>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EDEBD09E-36E1-4636-B38A-883D1321CFB6}"/>
                </a:ext>
              </a:extLst>
            </p:cNvPr>
            <p:cNvSpPr/>
            <p:nvPr userDrawn="1"/>
          </p:nvSpPr>
          <p:spPr>
            <a:xfrm>
              <a:off x="11253991" y="12283"/>
              <a:ext cx="938009" cy="1013382"/>
            </a:xfrm>
            <a:custGeom>
              <a:avLst/>
              <a:gdLst>
                <a:gd name="connsiteX0" fmla="*/ 938009 w 938009"/>
                <a:gd name="connsiteY0" fmla="*/ 0 h 1013382"/>
                <a:gd name="connsiteX1" fmla="*/ 938009 w 938009"/>
                <a:gd name="connsiteY1" fmla="*/ 351444 h 1013382"/>
                <a:gd name="connsiteX2" fmla="*/ 768592 w 938009"/>
                <a:gd name="connsiteY2" fmla="*/ 1013382 h 1013382"/>
                <a:gd name="connsiteX3" fmla="*/ 0 w 938009"/>
                <a:gd name="connsiteY3" fmla="*/ 263815 h 1013382"/>
              </a:gdLst>
              <a:ahLst/>
              <a:cxnLst>
                <a:cxn ang="0">
                  <a:pos x="connsiteX0" y="connsiteY0"/>
                </a:cxn>
                <a:cxn ang="0">
                  <a:pos x="connsiteX1" y="connsiteY1"/>
                </a:cxn>
                <a:cxn ang="0">
                  <a:pos x="connsiteX2" y="connsiteY2"/>
                </a:cxn>
                <a:cxn ang="0">
                  <a:pos x="connsiteX3" y="connsiteY3"/>
                </a:cxn>
              </a:cxnLst>
              <a:rect l="l" t="t" r="r" b="b"/>
              <a:pathLst>
                <a:path w="938009" h="1013382">
                  <a:moveTo>
                    <a:pt x="938009" y="0"/>
                  </a:moveTo>
                  <a:lnTo>
                    <a:pt x="938009" y="351444"/>
                  </a:lnTo>
                  <a:lnTo>
                    <a:pt x="768592" y="1013382"/>
                  </a:lnTo>
                  <a:lnTo>
                    <a:pt x="0" y="263815"/>
                  </a:lnTo>
                  <a:close/>
                </a:path>
              </a:pathLst>
            </a:custGeom>
            <a:solidFill>
              <a:schemeClr val="accent1"/>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D3AA0CF3-C736-413F-9192-EDCE9B5A8C48}"/>
                </a:ext>
              </a:extLst>
            </p:cNvPr>
            <p:cNvSpPr/>
            <p:nvPr/>
          </p:nvSpPr>
          <p:spPr>
            <a:xfrm>
              <a:off x="11253991" y="12283"/>
              <a:ext cx="938009" cy="416012"/>
            </a:xfrm>
            <a:custGeom>
              <a:avLst/>
              <a:gdLst>
                <a:gd name="connsiteX0" fmla="*/ 938009 w 938009"/>
                <a:gd name="connsiteY0" fmla="*/ 0 h 416012"/>
                <a:gd name="connsiteX1" fmla="*/ 938009 w 938009"/>
                <a:gd name="connsiteY1" fmla="*/ 90979 h 416012"/>
                <a:gd name="connsiteX2" fmla="*/ 671567 w 938009"/>
                <a:gd name="connsiteY2" fmla="*/ 416012 h 416012"/>
                <a:gd name="connsiteX3" fmla="*/ 0 w 938009"/>
                <a:gd name="connsiteY3" fmla="*/ 263816 h 416012"/>
              </a:gdLst>
              <a:ahLst/>
              <a:cxnLst>
                <a:cxn ang="0">
                  <a:pos x="connsiteX0" y="connsiteY0"/>
                </a:cxn>
                <a:cxn ang="0">
                  <a:pos x="connsiteX1" y="connsiteY1"/>
                </a:cxn>
                <a:cxn ang="0">
                  <a:pos x="connsiteX2" y="connsiteY2"/>
                </a:cxn>
                <a:cxn ang="0">
                  <a:pos x="connsiteX3" y="connsiteY3"/>
                </a:cxn>
              </a:cxnLst>
              <a:rect l="l" t="t" r="r" b="b"/>
              <a:pathLst>
                <a:path w="938009" h="416012">
                  <a:moveTo>
                    <a:pt x="938009" y="0"/>
                  </a:moveTo>
                  <a:lnTo>
                    <a:pt x="938009" y="90979"/>
                  </a:lnTo>
                  <a:lnTo>
                    <a:pt x="671567" y="416012"/>
                  </a:lnTo>
                  <a:lnTo>
                    <a:pt x="0" y="263816"/>
                  </a:lnTo>
                  <a:close/>
                </a:path>
              </a:pathLst>
            </a:custGeom>
            <a:solidFill>
              <a:schemeClr val="accent3"/>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2D585653-C8AB-4D2A-B12C-1F4B2A6E9BD9}"/>
                </a:ext>
              </a:extLst>
            </p:cNvPr>
            <p:cNvSpPr/>
            <p:nvPr/>
          </p:nvSpPr>
          <p:spPr>
            <a:xfrm>
              <a:off x="11239723" y="261830"/>
              <a:ext cx="780006" cy="760981"/>
            </a:xfrm>
            <a:custGeom>
              <a:avLst/>
              <a:gdLst>
                <a:gd name="connsiteX0" fmla="*/ 14268 w 780005"/>
                <a:gd name="connsiteY0" fmla="*/ 14268 h 760981"/>
                <a:gd name="connsiteX1" fmla="*/ 782860 w 780005"/>
                <a:gd name="connsiteY1" fmla="*/ 763835 h 760981"/>
                <a:gd name="connsiteX2" fmla="*/ 685835 w 780005"/>
                <a:gd name="connsiteY2" fmla="*/ 166465 h 760981"/>
              </a:gdLst>
              <a:ahLst/>
              <a:cxnLst>
                <a:cxn ang="0">
                  <a:pos x="connsiteX0" y="connsiteY0"/>
                </a:cxn>
                <a:cxn ang="0">
                  <a:pos x="connsiteX1" y="connsiteY1"/>
                </a:cxn>
                <a:cxn ang="0">
                  <a:pos x="connsiteX2" y="connsiteY2"/>
                </a:cxn>
              </a:cxnLst>
              <a:rect l="l" t="t" r="r" b="b"/>
              <a:pathLst>
                <a:path w="780005" h="760981">
                  <a:moveTo>
                    <a:pt x="14268" y="14268"/>
                  </a:moveTo>
                  <a:lnTo>
                    <a:pt x="782860" y="763835"/>
                  </a:lnTo>
                  <a:lnTo>
                    <a:pt x="685835" y="166465"/>
                  </a:lnTo>
                  <a:close/>
                </a:path>
              </a:pathLst>
            </a:custGeom>
            <a:solidFill>
              <a:schemeClr val="accent2"/>
            </a:solidFill>
            <a:ln w="9525" cap="flat">
              <a:noFill/>
              <a:prstDash val="solid"/>
              <a:miter/>
            </a:ln>
          </p:spPr>
          <p:txBody>
            <a:bodyPr rtlCol="0" anchor="ctr"/>
            <a:lstStyle/>
            <a:p>
              <a:endParaRPr lang="zh-CN" altLang="en-US"/>
            </a:p>
          </p:txBody>
        </p:sp>
      </p:grpSp>
      <p:sp>
        <p:nvSpPr>
          <p:cNvPr id="13" name="标题 1"/>
          <p:cNvSpPr>
            <a:spLocks noGrp="1"/>
          </p:cNvSpPr>
          <p:nvPr userDrawn="1">
            <p:ph type="ctrTitle" hasCustomPrompt="1"/>
          </p:nvPr>
        </p:nvSpPr>
        <p:spPr>
          <a:xfrm>
            <a:off x="4502726" y="1135063"/>
            <a:ext cx="7016171" cy="2273155"/>
          </a:xfrm>
        </p:spPr>
        <p:txBody>
          <a:bodyPr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4502726" y="4231008"/>
            <a:ext cx="7016171" cy="310871"/>
          </a:xfrm>
        </p:spPr>
        <p:txBody>
          <a:bodyPr vert="horz" lIns="91440" tIns="45720" rIns="91440" bIns="45720" rtlCol="0">
            <a:normAutofit/>
          </a:bodyPr>
          <a:lstStyle>
            <a:lvl1pPr marL="0" indent="0" algn="l">
              <a:buNone/>
              <a:defRPr lang="zh-CN" altLang="en-US" sz="15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4502728" y="3934737"/>
            <a:ext cx="7016171"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8468E-1CB9-4FDC-970A-DBB404E1B58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9BB38D8-A647-4266-812A-4A9980BAB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00D85F-6253-4516-8788-BECD1A02DE31}"/>
              </a:ext>
            </a:extLst>
          </p:cNvPr>
          <p:cNvSpPr>
            <a:spLocks noGrp="1"/>
          </p:cNvSpPr>
          <p:nvPr>
            <p:ph type="dt" sz="half" idx="10"/>
          </p:nvPr>
        </p:nvSpPr>
        <p:spPr/>
        <p:txBody>
          <a:bodyPr/>
          <a:lstStyle/>
          <a:p>
            <a:fld id="{2D68DCA2-18FF-42F4-A6FB-7D0EC7E2BAC8}" type="datetimeFigureOut">
              <a:rPr lang="zh-CN" altLang="en-US" smtClean="0"/>
              <a:pPr/>
              <a:t>2022/1/6</a:t>
            </a:fld>
            <a:endParaRPr lang="zh-CN" altLang="en-US"/>
          </a:p>
        </p:txBody>
      </p:sp>
      <p:sp>
        <p:nvSpPr>
          <p:cNvPr id="5" name="页脚占位符 4">
            <a:extLst>
              <a:ext uri="{FF2B5EF4-FFF2-40B4-BE49-F238E27FC236}">
                <a16:creationId xmlns:a16="http://schemas.microsoft.com/office/drawing/2014/main" id="{45C3681E-44C4-450F-BDFC-EB3423848D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2933C5-C86D-46CD-8B04-C7DC1F383FCB}"/>
              </a:ext>
            </a:extLst>
          </p:cNvPr>
          <p:cNvSpPr>
            <a:spLocks noGrp="1"/>
          </p:cNvSpPr>
          <p:nvPr>
            <p:ph type="sldNum" sz="quarter" idx="12"/>
          </p:nvPr>
        </p:nvSpPr>
        <p:spPr/>
        <p:txBody>
          <a:bodyPr/>
          <a:lstStyle/>
          <a:p>
            <a:fld id="{5799A026-E241-4218-A625-295AC8AC49A2}" type="slidenum">
              <a:rPr lang="zh-CN" altLang="en-US" smtClean="0"/>
              <a:pPr/>
              <a:t>‹#›</a:t>
            </a:fld>
            <a:endParaRPr lang="zh-CN" altLang="en-US"/>
          </a:p>
        </p:txBody>
      </p:sp>
    </p:spTree>
    <p:extLst>
      <p:ext uri="{BB962C8B-B14F-4D97-AF65-F5344CB8AC3E}">
        <p14:creationId xmlns:p14="http://schemas.microsoft.com/office/powerpoint/2010/main" val="304737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F43EA-00A1-459E-A58A-7F3392E0E9D5}"/>
              </a:ext>
            </a:extLst>
          </p:cNvPr>
          <p:cNvSpPr>
            <a:spLocks noGrp="1"/>
          </p:cNvSpPr>
          <p:nvPr>
            <p:ph type="title"/>
          </p:nvPr>
        </p:nvSpPr>
        <p:spPr>
          <a:xfrm>
            <a:off x="838200" y="365126"/>
            <a:ext cx="10515600" cy="1027816"/>
          </a:xfrm>
        </p:spPr>
        <p:txBody>
          <a:bodyPr/>
          <a:lstStyle>
            <a:lvl1pPr>
              <a:defRPr>
                <a:latin typeface="+mj-lt"/>
              </a:defRPr>
            </a:lvl1pPr>
          </a:lstStyle>
          <a:p>
            <a:r>
              <a:rPr lang="zh-CN" altLang="en-US" dirty="0"/>
              <a:t>单击此处编辑母版标题样式</a:t>
            </a:r>
          </a:p>
        </p:txBody>
      </p:sp>
      <p:sp>
        <p:nvSpPr>
          <p:cNvPr id="8" name="内容占位符 2">
            <a:extLst>
              <a:ext uri="{FF2B5EF4-FFF2-40B4-BE49-F238E27FC236}">
                <a16:creationId xmlns:a16="http://schemas.microsoft.com/office/drawing/2014/main" id="{27ABA6DB-3D8B-40DF-9A3F-205F771CAB48}"/>
              </a:ext>
            </a:extLst>
          </p:cNvPr>
          <p:cNvSpPr>
            <a:spLocks noGrp="1"/>
          </p:cNvSpPr>
          <p:nvPr>
            <p:ph idx="1"/>
          </p:nvPr>
        </p:nvSpPr>
        <p:spPr>
          <a:xfrm>
            <a:off x="838200" y="1622830"/>
            <a:ext cx="10515600" cy="4712655"/>
          </a:xfrm>
        </p:spPr>
        <p:txBody>
          <a:bodyPr/>
          <a:lstStyle>
            <a:lvl1pPr>
              <a:defRPr sz="2400">
                <a:latin typeface="+mn-lt"/>
                <a:ea typeface="微软雅黑 Light" panose="020B0502040204020203" pitchFamily="34" charset="-122"/>
              </a:defRPr>
            </a:lvl1pPr>
            <a:lvl2pPr>
              <a:defRPr>
                <a:latin typeface="+mn-lt"/>
                <a:ea typeface="微软雅黑 Light" panose="020B0502040204020203" pitchFamily="34" charset="-122"/>
              </a:defRPr>
            </a:lvl2pPr>
            <a:lvl3pPr>
              <a:defRPr>
                <a:latin typeface="+mn-lt"/>
                <a:ea typeface="微软雅黑 Light" panose="020B0502040204020203" pitchFamily="34" charset="-122"/>
              </a:defRPr>
            </a:lvl3pPr>
            <a:lvl4pPr>
              <a:defRPr>
                <a:latin typeface="+mn-lt"/>
                <a:ea typeface="微软雅黑 Light" panose="020B0502040204020203" pitchFamily="34" charset="-122"/>
              </a:defRPr>
            </a:lvl4pPr>
            <a:lvl5pPr>
              <a:defRPr>
                <a:latin typeface="+mn-lt"/>
                <a:ea typeface="微软雅黑 Light" panose="020B0502040204020203"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1" name="矩形 10">
            <a:extLst>
              <a:ext uri="{FF2B5EF4-FFF2-40B4-BE49-F238E27FC236}">
                <a16:creationId xmlns:a16="http://schemas.microsoft.com/office/drawing/2014/main" id="{6F82BD31-A137-4C78-8084-A824163F4B1B}"/>
              </a:ext>
            </a:extLst>
          </p:cNvPr>
          <p:cNvSpPr/>
          <p:nvPr userDrawn="1"/>
        </p:nvSpPr>
        <p:spPr>
          <a:xfrm flipV="1">
            <a:off x="0" y="1233184"/>
            <a:ext cx="12192000" cy="76631"/>
          </a:xfrm>
          <a:prstGeom prst="rect">
            <a:avLst/>
          </a:prstGeom>
          <a:gradFill flip="none" rotWithShape="1">
            <a:gsLst>
              <a:gs pos="0">
                <a:srgbClr val="C00000"/>
              </a:gs>
              <a:gs pos="35000">
                <a:srgbClr val="C00000"/>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33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6D05AE-9EDC-4A03-8910-8D81606DB2B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940450-D0BF-445D-A5A4-F670FA508F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A3DEE6-3841-4E67-AC3D-128FD0398E18}"/>
              </a:ext>
            </a:extLst>
          </p:cNvPr>
          <p:cNvSpPr>
            <a:spLocks noGrp="1"/>
          </p:cNvSpPr>
          <p:nvPr>
            <p:ph type="dt" sz="half" idx="10"/>
          </p:nvPr>
        </p:nvSpPr>
        <p:spPr/>
        <p:txBody>
          <a:bodyPr/>
          <a:lstStyle/>
          <a:p>
            <a:fld id="{2D68DCA2-18FF-42F4-A6FB-7D0EC7E2BAC8}"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id="{52098AE6-3A25-401F-A933-38F77E7936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647BCA-F5D4-45A2-89BC-88BFDA7D16AC}"/>
              </a:ext>
            </a:extLst>
          </p:cNvPr>
          <p:cNvSpPr>
            <a:spLocks noGrp="1"/>
          </p:cNvSpPr>
          <p:nvPr>
            <p:ph type="sldNum" sz="quarter" idx="12"/>
          </p:nvPr>
        </p:nvSpPr>
        <p:spPr/>
        <p:txBody>
          <a:bodyPr/>
          <a:lstStyle/>
          <a:p>
            <a:fld id="{5799A026-E241-4218-A625-295AC8AC49A2}" type="slidenum">
              <a:rPr lang="zh-CN" altLang="en-US" smtClean="0"/>
              <a:t>‹#›</a:t>
            </a:fld>
            <a:endParaRPr lang="zh-CN" altLang="en-US"/>
          </a:p>
        </p:txBody>
      </p:sp>
    </p:spTree>
    <p:extLst>
      <p:ext uri="{BB962C8B-B14F-4D97-AF65-F5344CB8AC3E}">
        <p14:creationId xmlns:p14="http://schemas.microsoft.com/office/powerpoint/2010/main" val="323771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2022/1/6</a:t>
            </a:fld>
            <a:endParaRPr lang="zh-CN" altLang="en-US"/>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 id="2147483670" r:id="rId7"/>
    <p:sldLayoutId id="2147483671" r:id="rId8"/>
    <p:sldLayoutId id="2147483672" r:id="rId9"/>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a:stretch>
            <a:fillRect/>
          </a:stretch>
        </p:blipFill>
        <p:spPr bwMode="auto">
          <a:xfrm>
            <a:off x="849454" y="638708"/>
            <a:ext cx="10032167" cy="5220841"/>
          </a:xfrm>
          <a:prstGeom prst="rect">
            <a:avLst/>
          </a:prstGeom>
          <a:noFill/>
          <a:ln w="12700" cap="flat">
            <a:noFill/>
            <a:miter lim="800000"/>
            <a:headEnd/>
            <a:tailEnd/>
          </a:ln>
        </p:spPr>
      </p:pic>
      <p:sp>
        <p:nvSpPr>
          <p:cNvPr id="9" name="矩形 8"/>
          <p:cNvSpPr/>
          <p:nvPr/>
        </p:nvSpPr>
        <p:spPr>
          <a:xfrm>
            <a:off x="660700" y="2223370"/>
            <a:ext cx="10870599" cy="980012"/>
          </a:xfrm>
          <a:prstGeom prst="rect">
            <a:avLst/>
          </a:prstGeom>
        </p:spPr>
        <p:txBody>
          <a:bodyPr wrap="square">
            <a:spAutoFit/>
          </a:bodyPr>
          <a:lstStyle/>
          <a:p>
            <a:pPr algn="ctr" defTabSz="457200">
              <a:lnSpc>
                <a:spcPct val="200000"/>
              </a:lnSpc>
              <a:spcBef>
                <a:spcPts val="1800"/>
              </a:spcBef>
            </a:pPr>
            <a:r>
              <a:rPr lang="zh-CN" altLang="en-US" sz="3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老年高血压管理</a:t>
            </a:r>
            <a:endParaRPr lang="en-US" altLang="zh-CN" sz="3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2898984" y="4279234"/>
            <a:ext cx="6394029" cy="1477328"/>
          </a:xfrm>
          <a:prstGeom prst="rect">
            <a:avLst/>
          </a:prstGeom>
        </p:spPr>
        <p:txBody>
          <a:bodyPr wrap="square">
            <a:spAutoFit/>
          </a:bodyPr>
          <a:lstStyle/>
          <a:p>
            <a:pPr algn="ctr" defTabSz="457200">
              <a:spcBef>
                <a:spcPts val="1800"/>
              </a:spcBef>
            </a:pPr>
            <a:r>
              <a:rPr lang="zh-CN" altLang="en-US"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李佐治，</a:t>
            </a:r>
            <a:r>
              <a:rPr lang="en-US" altLang="zh-CN"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M.D., Ph. D</a:t>
            </a:r>
          </a:p>
          <a:p>
            <a:pPr algn="ctr" defTabSz="457200">
              <a:spcBef>
                <a:spcPts val="1800"/>
              </a:spcBef>
            </a:pPr>
            <a:r>
              <a:rPr lang="zh-CN" altLang="en-US"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阜外医院</a:t>
            </a:r>
            <a:endParaRPr lang="en-US" altLang="zh-CN"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457200">
              <a:spcBef>
                <a:spcPts val="1800"/>
              </a:spcBef>
            </a:pPr>
            <a:r>
              <a:rPr lang="en-US" altLang="zh-CN"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12</a:t>
            </a:r>
            <a:r>
              <a:rPr lang="zh-CN" altLang="en-US"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09</a:t>
            </a:r>
            <a:r>
              <a:rPr lang="zh-CN" altLang="en-US" sz="20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日</a:t>
            </a: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748" t="6973" r="8036" b="4615"/>
          <a:stretch>
            <a:fillRect/>
          </a:stretch>
        </p:blipFill>
        <p:spPr>
          <a:xfrm>
            <a:off x="8616099" y="393785"/>
            <a:ext cx="1316718" cy="133481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272" y="418120"/>
            <a:ext cx="1240698" cy="1240698"/>
          </a:xfrm>
          <a:prstGeom prst="rect">
            <a:avLst/>
          </a:prstGeom>
        </p:spPr>
      </p:pic>
      <p:sp>
        <p:nvSpPr>
          <p:cNvPr id="7" name="矩形 6">
            <a:extLst>
              <a:ext uri="{FF2B5EF4-FFF2-40B4-BE49-F238E27FC236}">
                <a16:creationId xmlns:a16="http://schemas.microsoft.com/office/drawing/2014/main" id="{A6A5279D-38B9-4F00-BC44-0E2611A4CDFC}"/>
              </a:ext>
            </a:extLst>
          </p:cNvPr>
          <p:cNvSpPr/>
          <p:nvPr/>
        </p:nvSpPr>
        <p:spPr>
          <a:xfrm>
            <a:off x="690030" y="353228"/>
            <a:ext cx="6017952" cy="307777"/>
          </a:xfrm>
          <a:prstGeom prst="rect">
            <a:avLst/>
          </a:prstGeom>
        </p:spPr>
        <p:txBody>
          <a:bodyPr wrap="square">
            <a:spAutoFit/>
          </a:bodyPr>
          <a:lstStyle/>
          <a:p>
            <a:pPr defTabSz="457200"/>
            <a:r>
              <a:rPr lang="en-US" altLang="zh-CN" sz="1400" b="1"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心血管病高危人群筛查及综合干预评价的研究</a:t>
            </a:r>
            <a:r>
              <a:rPr lang="en-US" altLang="zh-CN" sz="1400" b="1"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系列培训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EA1E3D-E808-4D3A-B133-8DF3F09E4736}"/>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治疗目标</a:t>
            </a:r>
          </a:p>
        </p:txBody>
      </p:sp>
      <p:sp>
        <p:nvSpPr>
          <p:cNvPr id="4" name="灯片编号占位符 3">
            <a:extLst>
              <a:ext uri="{FF2B5EF4-FFF2-40B4-BE49-F238E27FC236}">
                <a16:creationId xmlns:a16="http://schemas.microsoft.com/office/drawing/2014/main" id="{C7350157-F1F1-48B4-AD1A-D162AA99CFF6}"/>
              </a:ext>
            </a:extLst>
          </p:cNvPr>
          <p:cNvSpPr>
            <a:spLocks noGrp="1"/>
          </p:cNvSpPr>
          <p:nvPr>
            <p:ph type="sldNum" sz="quarter" idx="12"/>
          </p:nvPr>
        </p:nvSpPr>
        <p:spPr>
          <a:xfrm>
            <a:off x="4397827" y="6284006"/>
            <a:ext cx="2909888" cy="206381"/>
          </a:xfrm>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10</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140" name="组合 139">
            <a:extLst>
              <a:ext uri="{FF2B5EF4-FFF2-40B4-BE49-F238E27FC236}">
                <a16:creationId xmlns:a16="http://schemas.microsoft.com/office/drawing/2014/main" id="{4E676CC9-8A5B-438C-9570-E0CFDEEF78B1}"/>
              </a:ext>
            </a:extLst>
          </p:cNvPr>
          <p:cNvGrpSpPr/>
          <p:nvPr/>
        </p:nvGrpSpPr>
        <p:grpSpPr>
          <a:xfrm>
            <a:off x="1051021" y="2004347"/>
            <a:ext cx="583209" cy="4407305"/>
            <a:chOff x="1442906" y="2037004"/>
            <a:chExt cx="583209" cy="4407305"/>
          </a:xfrm>
        </p:grpSpPr>
        <p:sp>
          <p:nvSpPr>
            <p:cNvPr id="6" name="圆角矩形 3">
              <a:extLst>
                <a:ext uri="{FF2B5EF4-FFF2-40B4-BE49-F238E27FC236}">
                  <a16:creationId xmlns:a16="http://schemas.microsoft.com/office/drawing/2014/main" id="{424701DA-CBF7-420B-82E4-7DB6AC30AEB3}"/>
                </a:ext>
              </a:extLst>
            </p:cNvPr>
            <p:cNvSpPr/>
            <p:nvPr/>
          </p:nvSpPr>
          <p:spPr>
            <a:xfrm>
              <a:off x="1442906" y="2037004"/>
              <a:ext cx="583209" cy="4407305"/>
            </a:xfrm>
            <a:prstGeom prst="roundRect">
              <a:avLst>
                <a:gd name="adj" fmla="val 50000"/>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 name="圆角矩形 4">
              <a:extLst>
                <a:ext uri="{FF2B5EF4-FFF2-40B4-BE49-F238E27FC236}">
                  <a16:creationId xmlns:a16="http://schemas.microsoft.com/office/drawing/2014/main" id="{0C88B865-92D9-4E2C-8102-ECC8C6716B7D}"/>
                </a:ext>
              </a:extLst>
            </p:cNvPr>
            <p:cNvSpPr/>
            <p:nvPr/>
          </p:nvSpPr>
          <p:spPr>
            <a:xfrm>
              <a:off x="1580983" y="2122990"/>
              <a:ext cx="307057" cy="4235334"/>
            </a:xfrm>
            <a:prstGeom prst="roundRect">
              <a:avLst>
                <a:gd name="adj" fmla="val 50000"/>
              </a:avLst>
            </a:prstGeom>
            <a:gradFill>
              <a:gsLst>
                <a:gs pos="100000">
                  <a:srgbClr val="F76C00"/>
                </a:gs>
                <a:gs pos="75000">
                  <a:srgbClr val="F63320"/>
                </a:gs>
                <a:gs pos="50000">
                  <a:srgbClr val="33A9B8"/>
                </a:gs>
                <a:gs pos="20000">
                  <a:srgbClr val="FF7C80"/>
                </a:gs>
                <a:gs pos="3000">
                  <a:srgbClr val="C00000"/>
                </a:gs>
              </a:gsLst>
              <a:lin ang="5400000" scaled="0"/>
            </a:gradFill>
            <a:ln>
              <a:noFill/>
            </a:ln>
            <a:effectLst>
              <a:innerShdw blurRad="1016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39" name="组合 138">
            <a:extLst>
              <a:ext uri="{FF2B5EF4-FFF2-40B4-BE49-F238E27FC236}">
                <a16:creationId xmlns:a16="http://schemas.microsoft.com/office/drawing/2014/main" id="{626DC898-25C9-476E-B72D-30A9423532D3}"/>
              </a:ext>
            </a:extLst>
          </p:cNvPr>
          <p:cNvGrpSpPr/>
          <p:nvPr/>
        </p:nvGrpSpPr>
        <p:grpSpPr>
          <a:xfrm>
            <a:off x="1126383" y="2410917"/>
            <a:ext cx="482076" cy="545657"/>
            <a:chOff x="1518268" y="2443574"/>
            <a:chExt cx="482076" cy="545657"/>
          </a:xfrm>
        </p:grpSpPr>
        <p:grpSp>
          <p:nvGrpSpPr>
            <p:cNvPr id="9" name="组合 8">
              <a:extLst>
                <a:ext uri="{FF2B5EF4-FFF2-40B4-BE49-F238E27FC236}">
                  <a16:creationId xmlns:a16="http://schemas.microsoft.com/office/drawing/2014/main" id="{6152C5C5-CD4A-4044-B97C-18C82D95DFF0}"/>
                </a:ext>
              </a:extLst>
            </p:cNvPr>
            <p:cNvGrpSpPr/>
            <p:nvPr/>
          </p:nvGrpSpPr>
          <p:grpSpPr>
            <a:xfrm>
              <a:off x="1582036" y="2473314"/>
              <a:ext cx="418308" cy="515917"/>
              <a:chOff x="7356861" y="2927402"/>
              <a:chExt cx="2335527" cy="2880512"/>
            </a:xfrm>
          </p:grpSpPr>
          <p:sp>
            <p:nvSpPr>
              <p:cNvPr id="11" name="椭圆 50">
                <a:extLst>
                  <a:ext uri="{FF2B5EF4-FFF2-40B4-BE49-F238E27FC236}">
                    <a16:creationId xmlns:a16="http://schemas.microsoft.com/office/drawing/2014/main" id="{A75751E1-CC48-414C-8C87-9F14D97F9B86}"/>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 name="椭圆 11">
                <a:extLst>
                  <a:ext uri="{FF2B5EF4-FFF2-40B4-BE49-F238E27FC236}">
                    <a16:creationId xmlns:a16="http://schemas.microsoft.com/office/drawing/2014/main" id="{0DF246B2-9AB9-49B0-92A8-988A62F12900}"/>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01600" dist="508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3" name="椭圆 12">
                <a:extLst>
                  <a:ext uri="{FF2B5EF4-FFF2-40B4-BE49-F238E27FC236}">
                    <a16:creationId xmlns:a16="http://schemas.microsoft.com/office/drawing/2014/main" id="{69A47591-A071-487E-8718-469F92B70AC0}"/>
                  </a:ext>
                </a:extLst>
              </p:cNvPr>
              <p:cNvSpPr/>
              <p:nvPr/>
            </p:nvSpPr>
            <p:spPr>
              <a:xfrm>
                <a:off x="7356861" y="3117384"/>
                <a:ext cx="1596492" cy="1596496"/>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01600" dist="25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0" name="椭圆 9">
              <a:extLst>
                <a:ext uri="{FF2B5EF4-FFF2-40B4-BE49-F238E27FC236}">
                  <a16:creationId xmlns:a16="http://schemas.microsoft.com/office/drawing/2014/main" id="{623DF40C-06B3-4852-8D3E-0F7B12F74DC1}"/>
                </a:ext>
              </a:extLst>
            </p:cNvPr>
            <p:cNvSpPr/>
            <p:nvPr/>
          </p:nvSpPr>
          <p:spPr>
            <a:xfrm>
              <a:off x="1518268" y="2443574"/>
              <a:ext cx="413478" cy="413476"/>
            </a:xfrm>
            <a:prstGeom prst="ellipse">
              <a:avLst/>
            </a:prstGeom>
            <a:solidFill>
              <a:schemeClr val="bg1">
                <a:alpha val="14000"/>
              </a:schemeClr>
            </a:solidFill>
            <a:ln w="9525">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38" name="组合 137">
            <a:extLst>
              <a:ext uri="{FF2B5EF4-FFF2-40B4-BE49-F238E27FC236}">
                <a16:creationId xmlns:a16="http://schemas.microsoft.com/office/drawing/2014/main" id="{4BFF9A34-2284-4B6D-A700-E2B7CDE4C6FF}"/>
              </a:ext>
            </a:extLst>
          </p:cNvPr>
          <p:cNvGrpSpPr/>
          <p:nvPr/>
        </p:nvGrpSpPr>
        <p:grpSpPr>
          <a:xfrm>
            <a:off x="1106312" y="3438309"/>
            <a:ext cx="482076" cy="545657"/>
            <a:chOff x="1498197" y="3470966"/>
            <a:chExt cx="482076" cy="545657"/>
          </a:xfrm>
        </p:grpSpPr>
        <p:grpSp>
          <p:nvGrpSpPr>
            <p:cNvPr id="21" name="组合 20">
              <a:extLst>
                <a:ext uri="{FF2B5EF4-FFF2-40B4-BE49-F238E27FC236}">
                  <a16:creationId xmlns:a16="http://schemas.microsoft.com/office/drawing/2014/main" id="{F9A93DA2-ED92-434D-A301-7319D50BC754}"/>
                </a:ext>
              </a:extLst>
            </p:cNvPr>
            <p:cNvGrpSpPr/>
            <p:nvPr/>
          </p:nvGrpSpPr>
          <p:grpSpPr>
            <a:xfrm>
              <a:off x="1561965" y="3500706"/>
              <a:ext cx="418308" cy="515917"/>
              <a:chOff x="7356861" y="2927402"/>
              <a:chExt cx="2335527" cy="2880512"/>
            </a:xfrm>
          </p:grpSpPr>
          <p:sp>
            <p:nvSpPr>
              <p:cNvPr id="23" name="椭圆 50">
                <a:extLst>
                  <a:ext uri="{FF2B5EF4-FFF2-40B4-BE49-F238E27FC236}">
                    <a16:creationId xmlns:a16="http://schemas.microsoft.com/office/drawing/2014/main" id="{213919F2-68E7-462F-BEEA-BC6A307A4AF6}"/>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4" name="椭圆 23">
                <a:extLst>
                  <a:ext uri="{FF2B5EF4-FFF2-40B4-BE49-F238E27FC236}">
                    <a16:creationId xmlns:a16="http://schemas.microsoft.com/office/drawing/2014/main" id="{68F5A9BD-2603-4659-9F6A-823F1DA48940}"/>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01600" dist="508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5" name="椭圆 24">
                <a:extLst>
                  <a:ext uri="{FF2B5EF4-FFF2-40B4-BE49-F238E27FC236}">
                    <a16:creationId xmlns:a16="http://schemas.microsoft.com/office/drawing/2014/main" id="{8FE37C12-8E05-407C-9015-F1DF11134CD3}"/>
                  </a:ext>
                </a:extLst>
              </p:cNvPr>
              <p:cNvSpPr/>
              <p:nvPr/>
            </p:nvSpPr>
            <p:spPr>
              <a:xfrm>
                <a:off x="7356861" y="3117384"/>
                <a:ext cx="1596492" cy="1596496"/>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01600" dist="25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22" name="椭圆 21">
              <a:extLst>
                <a:ext uri="{FF2B5EF4-FFF2-40B4-BE49-F238E27FC236}">
                  <a16:creationId xmlns:a16="http://schemas.microsoft.com/office/drawing/2014/main" id="{C44666EB-F75B-4D78-8859-AEC68A78B1B4}"/>
                </a:ext>
              </a:extLst>
            </p:cNvPr>
            <p:cNvSpPr/>
            <p:nvPr/>
          </p:nvSpPr>
          <p:spPr>
            <a:xfrm>
              <a:off x="1498197" y="3470966"/>
              <a:ext cx="413478" cy="413476"/>
            </a:xfrm>
            <a:prstGeom prst="ellipse">
              <a:avLst/>
            </a:prstGeom>
            <a:solidFill>
              <a:schemeClr val="bg1">
                <a:alpha val="14000"/>
              </a:schemeClr>
            </a:solidFill>
            <a:ln w="9525">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37" name="组合 136">
            <a:extLst>
              <a:ext uri="{FF2B5EF4-FFF2-40B4-BE49-F238E27FC236}">
                <a16:creationId xmlns:a16="http://schemas.microsoft.com/office/drawing/2014/main" id="{720E0E7D-0B2A-4BE7-AAAB-75D5CE4D2C9C}"/>
              </a:ext>
            </a:extLst>
          </p:cNvPr>
          <p:cNvGrpSpPr/>
          <p:nvPr/>
        </p:nvGrpSpPr>
        <p:grpSpPr>
          <a:xfrm>
            <a:off x="1116403" y="4485281"/>
            <a:ext cx="482076" cy="545657"/>
            <a:chOff x="1508288" y="4517938"/>
            <a:chExt cx="482076" cy="545657"/>
          </a:xfrm>
        </p:grpSpPr>
        <p:grpSp>
          <p:nvGrpSpPr>
            <p:cNvPr id="27" name="组合 26">
              <a:extLst>
                <a:ext uri="{FF2B5EF4-FFF2-40B4-BE49-F238E27FC236}">
                  <a16:creationId xmlns:a16="http://schemas.microsoft.com/office/drawing/2014/main" id="{D76D9F1C-7784-4399-AA41-474AD10E6F4B}"/>
                </a:ext>
              </a:extLst>
            </p:cNvPr>
            <p:cNvGrpSpPr/>
            <p:nvPr/>
          </p:nvGrpSpPr>
          <p:grpSpPr>
            <a:xfrm>
              <a:off x="1572056" y="4547678"/>
              <a:ext cx="418308" cy="515917"/>
              <a:chOff x="7356861" y="2927402"/>
              <a:chExt cx="2335527" cy="2880512"/>
            </a:xfrm>
          </p:grpSpPr>
          <p:sp>
            <p:nvSpPr>
              <p:cNvPr id="29" name="椭圆 50">
                <a:extLst>
                  <a:ext uri="{FF2B5EF4-FFF2-40B4-BE49-F238E27FC236}">
                    <a16:creationId xmlns:a16="http://schemas.microsoft.com/office/drawing/2014/main" id="{2DA741DF-F499-4151-91E1-7BBD03A47CE8}"/>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0" name="椭圆 29">
                <a:extLst>
                  <a:ext uri="{FF2B5EF4-FFF2-40B4-BE49-F238E27FC236}">
                    <a16:creationId xmlns:a16="http://schemas.microsoft.com/office/drawing/2014/main" id="{29E4C76D-8919-4012-B694-8B38BE043A4D}"/>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01600" dist="508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1" name="椭圆 30">
                <a:extLst>
                  <a:ext uri="{FF2B5EF4-FFF2-40B4-BE49-F238E27FC236}">
                    <a16:creationId xmlns:a16="http://schemas.microsoft.com/office/drawing/2014/main" id="{215EFD96-C60F-4EF8-8D09-54F23D4A7B82}"/>
                  </a:ext>
                </a:extLst>
              </p:cNvPr>
              <p:cNvSpPr/>
              <p:nvPr/>
            </p:nvSpPr>
            <p:spPr>
              <a:xfrm>
                <a:off x="7356861" y="3117384"/>
                <a:ext cx="1596492" cy="1596496"/>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01600" dist="25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28" name="椭圆 27">
              <a:extLst>
                <a:ext uri="{FF2B5EF4-FFF2-40B4-BE49-F238E27FC236}">
                  <a16:creationId xmlns:a16="http://schemas.microsoft.com/office/drawing/2014/main" id="{B9AD34DB-DE22-40BC-8FAB-65FB796CEDB8}"/>
                </a:ext>
              </a:extLst>
            </p:cNvPr>
            <p:cNvSpPr/>
            <p:nvPr/>
          </p:nvSpPr>
          <p:spPr>
            <a:xfrm>
              <a:off x="1508288" y="4517938"/>
              <a:ext cx="413478" cy="413476"/>
            </a:xfrm>
            <a:prstGeom prst="ellipse">
              <a:avLst/>
            </a:prstGeom>
            <a:solidFill>
              <a:schemeClr val="bg1">
                <a:alpha val="14000"/>
              </a:schemeClr>
            </a:solidFill>
            <a:ln w="9525">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36" name="组合 135">
            <a:extLst>
              <a:ext uri="{FF2B5EF4-FFF2-40B4-BE49-F238E27FC236}">
                <a16:creationId xmlns:a16="http://schemas.microsoft.com/office/drawing/2014/main" id="{1D97A3FF-4D44-4E3F-B805-CEAE4D2B0295}"/>
              </a:ext>
            </a:extLst>
          </p:cNvPr>
          <p:cNvGrpSpPr/>
          <p:nvPr/>
        </p:nvGrpSpPr>
        <p:grpSpPr>
          <a:xfrm>
            <a:off x="1095823" y="5533946"/>
            <a:ext cx="482076" cy="545657"/>
            <a:chOff x="1487708" y="5566603"/>
            <a:chExt cx="482076" cy="545657"/>
          </a:xfrm>
        </p:grpSpPr>
        <p:grpSp>
          <p:nvGrpSpPr>
            <p:cNvPr id="33" name="组合 32">
              <a:extLst>
                <a:ext uri="{FF2B5EF4-FFF2-40B4-BE49-F238E27FC236}">
                  <a16:creationId xmlns:a16="http://schemas.microsoft.com/office/drawing/2014/main" id="{48A3F3A6-CBB8-4E17-91A9-2CB68F71A781}"/>
                </a:ext>
              </a:extLst>
            </p:cNvPr>
            <p:cNvGrpSpPr/>
            <p:nvPr/>
          </p:nvGrpSpPr>
          <p:grpSpPr>
            <a:xfrm>
              <a:off x="1551476" y="5596343"/>
              <a:ext cx="418308" cy="515917"/>
              <a:chOff x="7356861" y="2927402"/>
              <a:chExt cx="2335527" cy="2880512"/>
            </a:xfrm>
          </p:grpSpPr>
          <p:sp>
            <p:nvSpPr>
              <p:cNvPr id="35" name="椭圆 50">
                <a:extLst>
                  <a:ext uri="{FF2B5EF4-FFF2-40B4-BE49-F238E27FC236}">
                    <a16:creationId xmlns:a16="http://schemas.microsoft.com/office/drawing/2014/main" id="{862DD04C-736B-40BF-BB09-BB7FC8EBBEB1}"/>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6" name="椭圆 35">
                <a:extLst>
                  <a:ext uri="{FF2B5EF4-FFF2-40B4-BE49-F238E27FC236}">
                    <a16:creationId xmlns:a16="http://schemas.microsoft.com/office/drawing/2014/main" id="{66583141-9F95-4E90-82CD-81F3911E88B2}"/>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01600" dist="508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7" name="椭圆 36">
                <a:extLst>
                  <a:ext uri="{FF2B5EF4-FFF2-40B4-BE49-F238E27FC236}">
                    <a16:creationId xmlns:a16="http://schemas.microsoft.com/office/drawing/2014/main" id="{D8C3AF67-153C-4268-871E-AB7F9DB20287}"/>
                  </a:ext>
                </a:extLst>
              </p:cNvPr>
              <p:cNvSpPr/>
              <p:nvPr/>
            </p:nvSpPr>
            <p:spPr>
              <a:xfrm>
                <a:off x="7356861" y="3117384"/>
                <a:ext cx="1596492" cy="1596496"/>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01600" dist="25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4" name="椭圆 33">
              <a:extLst>
                <a:ext uri="{FF2B5EF4-FFF2-40B4-BE49-F238E27FC236}">
                  <a16:creationId xmlns:a16="http://schemas.microsoft.com/office/drawing/2014/main" id="{00C99294-4F6E-4BF8-94F9-E64959956112}"/>
                </a:ext>
              </a:extLst>
            </p:cNvPr>
            <p:cNvSpPr/>
            <p:nvPr/>
          </p:nvSpPr>
          <p:spPr>
            <a:xfrm>
              <a:off x="1487708" y="5566603"/>
              <a:ext cx="413478" cy="413476"/>
            </a:xfrm>
            <a:prstGeom prst="ellipse">
              <a:avLst/>
            </a:prstGeom>
            <a:solidFill>
              <a:schemeClr val="bg1">
                <a:alpha val="14000"/>
              </a:schemeClr>
            </a:solidFill>
            <a:ln w="9525">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9" name="圆角矩形 36">
            <a:extLst>
              <a:ext uri="{FF2B5EF4-FFF2-40B4-BE49-F238E27FC236}">
                <a16:creationId xmlns:a16="http://schemas.microsoft.com/office/drawing/2014/main" id="{3C437064-A29C-48C3-95B7-C04E6040AA47}"/>
              </a:ext>
            </a:extLst>
          </p:cNvPr>
          <p:cNvSpPr/>
          <p:nvPr/>
        </p:nvSpPr>
        <p:spPr>
          <a:xfrm>
            <a:off x="2147073" y="2322975"/>
            <a:ext cx="8817970" cy="750652"/>
          </a:xfrm>
          <a:prstGeom prst="roundRect">
            <a:avLst>
              <a:gd name="adj" fmla="val 5977"/>
            </a:avLst>
          </a:prstGeom>
          <a:solidFill>
            <a:schemeClr val="bg1">
              <a:lumMod val="95000"/>
              <a:alpha val="4000"/>
            </a:schemeClr>
          </a:solidFill>
          <a:ln w="12700">
            <a:gradFill flip="none" rotWithShape="1">
              <a:gsLst>
                <a:gs pos="0">
                  <a:schemeClr val="bg1"/>
                </a:gs>
                <a:gs pos="100000">
                  <a:schemeClr val="bg1">
                    <a:lumMod val="95000"/>
                  </a:schemeClr>
                </a:gs>
              </a:gsLst>
              <a:lin ang="2700000" scaled="1"/>
              <a:tileRect/>
            </a:gra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135" name="组合 134">
            <a:extLst>
              <a:ext uri="{FF2B5EF4-FFF2-40B4-BE49-F238E27FC236}">
                <a16:creationId xmlns:a16="http://schemas.microsoft.com/office/drawing/2014/main" id="{B8A3A610-D019-43A0-B5D9-E4759553664B}"/>
              </a:ext>
            </a:extLst>
          </p:cNvPr>
          <p:cNvGrpSpPr/>
          <p:nvPr/>
        </p:nvGrpSpPr>
        <p:grpSpPr>
          <a:xfrm>
            <a:off x="2398042" y="2310370"/>
            <a:ext cx="7341536" cy="726937"/>
            <a:chOff x="2789927" y="2343027"/>
            <a:chExt cx="7341536" cy="726937"/>
          </a:xfrm>
        </p:grpSpPr>
        <p:sp>
          <p:nvSpPr>
            <p:cNvPr id="49" name="文本框 48">
              <a:extLst>
                <a:ext uri="{FF2B5EF4-FFF2-40B4-BE49-F238E27FC236}">
                  <a16:creationId xmlns:a16="http://schemas.microsoft.com/office/drawing/2014/main" id="{9ADE7A61-212A-4822-A3B2-07982864EBA5}"/>
                </a:ext>
              </a:extLst>
            </p:cNvPr>
            <p:cNvSpPr txBox="1"/>
            <p:nvPr/>
          </p:nvSpPr>
          <p:spPr>
            <a:xfrm>
              <a:off x="8911655" y="2700632"/>
              <a:ext cx="1219808" cy="369332"/>
            </a:xfrm>
            <a:prstGeom prst="rect">
              <a:avLst/>
            </a:prstGeom>
            <a:noFill/>
          </p:spPr>
          <p:txBody>
            <a:bodyPr wrap="square" rtlCol="0">
              <a:spAutoFit/>
            </a:bodyPr>
            <a:lstStyle/>
            <a:p>
              <a:r>
                <a:rPr lang="zh-CN" altLang="en-US"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I</a:t>
              </a:r>
              <a:r>
                <a:rPr lang="zh-CN" altLang="en-US"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A</a:t>
              </a:r>
              <a:r>
                <a:rPr lang="zh-CN" altLang="en-US"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a:t>
              </a:r>
            </a:p>
          </p:txBody>
        </p:sp>
        <p:sp>
          <p:nvSpPr>
            <p:cNvPr id="50" name="文本框 49">
              <a:extLst>
                <a:ext uri="{FF2B5EF4-FFF2-40B4-BE49-F238E27FC236}">
                  <a16:creationId xmlns:a16="http://schemas.microsoft.com/office/drawing/2014/main" id="{72A338B6-A585-4A4B-9F81-D6CA272FC4DE}"/>
                </a:ext>
              </a:extLst>
            </p:cNvPr>
            <p:cNvSpPr txBox="1"/>
            <p:nvPr/>
          </p:nvSpPr>
          <p:spPr>
            <a:xfrm>
              <a:off x="2789927" y="2343027"/>
              <a:ext cx="6486923" cy="700576"/>
            </a:xfrm>
            <a:prstGeom prst="rect">
              <a:avLst/>
            </a:prstGeom>
            <a:noFill/>
          </p:spPr>
          <p:txBody>
            <a:bodyPr wrap="square" rtlCol="0">
              <a:spAutoFit/>
            </a:bodyPr>
            <a:lstStyle/>
            <a:p>
              <a:pPr>
                <a:lnSpc>
                  <a:spcPct val="150000"/>
                </a:lnSpc>
              </a:pPr>
              <a:r>
                <a:rPr lang="zh-CN" altLang="en-US" sz="1400" dirty="0">
                  <a:latin typeface="Arial" panose="020B0604020202020204" pitchFamily="34" charset="0"/>
                  <a:ea typeface="微软雅黑 Light" panose="020B0502040204020203" pitchFamily="34" charset="-122"/>
                  <a:sym typeface="Arial" panose="020B0604020202020204" pitchFamily="34" charset="0"/>
                </a:rPr>
                <a:t>年龄≥</a:t>
              </a:r>
              <a:r>
                <a:rPr lang="en-US" altLang="zh-CN" sz="1400" dirty="0">
                  <a:latin typeface="Arial" panose="020B0604020202020204" pitchFamily="34" charset="0"/>
                  <a:ea typeface="微软雅黑 Light" panose="020B0502040204020203" pitchFamily="34" charset="-122"/>
                  <a:sym typeface="Arial" panose="020B0604020202020204" pitchFamily="34" charset="0"/>
                </a:rPr>
                <a:t>65</a:t>
              </a:r>
              <a:r>
                <a:rPr lang="zh-CN" altLang="en-US" sz="1400" dirty="0">
                  <a:latin typeface="Arial" panose="020B0604020202020204" pitchFamily="34" charset="0"/>
                  <a:ea typeface="微软雅黑 Light" panose="020B0502040204020203" pitchFamily="34" charset="-122"/>
                  <a:sym typeface="Arial" panose="020B0604020202020204" pitchFamily="34" charset="0"/>
                </a:rPr>
                <a:t>岁，</a:t>
              </a:r>
              <a:r>
                <a:rPr lang="en-US" altLang="zh-CN" sz="1400" dirty="0">
                  <a:latin typeface="Arial" panose="020B0604020202020204" pitchFamily="34" charset="0"/>
                  <a:ea typeface="微软雅黑 Light" panose="020B0502040204020203" pitchFamily="34" charset="-122"/>
                  <a:sym typeface="Arial" panose="020B0604020202020204" pitchFamily="34" charset="0"/>
                </a:rPr>
                <a:t> BP </a:t>
              </a:r>
              <a:r>
                <a:rPr lang="zh-CN" altLang="en-US" sz="1400" dirty="0">
                  <a:latin typeface="Arial" panose="020B0604020202020204" pitchFamily="34" charset="0"/>
                  <a:ea typeface="微软雅黑 Light" panose="020B0502040204020203" pitchFamily="34" charset="-122"/>
                  <a:sym typeface="Arial" panose="020B0604020202020204" pitchFamily="34" charset="0"/>
                </a:rPr>
                <a:t>≥</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140/90 mmHg</a:t>
              </a:r>
              <a:r>
                <a:rPr lang="zh-CN" altLang="en-US" sz="1400" dirty="0">
                  <a:latin typeface="Arial" panose="020B0604020202020204" pitchFamily="34" charset="0"/>
                  <a:ea typeface="微软雅黑 Light" panose="020B0502040204020203" pitchFamily="34" charset="-122"/>
                  <a:sym typeface="Arial" panose="020B0604020202020204" pitchFamily="34" charset="0"/>
                </a:rPr>
                <a:t>，在生活方式干预的同时启动降压药物治疗，将</a:t>
              </a:r>
              <a:r>
                <a:rPr lang="en-US" altLang="zh-CN" sz="1400" dirty="0">
                  <a:latin typeface="Arial" panose="020B0604020202020204" pitchFamily="34" charset="0"/>
                  <a:ea typeface="微软雅黑 Light" panose="020B0502040204020203" pitchFamily="34" charset="-122"/>
                  <a:sym typeface="Arial" panose="020B0604020202020204" pitchFamily="34" charset="0"/>
                </a:rPr>
                <a:t>BP</a:t>
              </a:r>
              <a:r>
                <a:rPr lang="zh-CN" altLang="en-US" sz="1400" dirty="0">
                  <a:latin typeface="Arial" panose="020B0604020202020204" pitchFamily="34" charset="0"/>
                  <a:ea typeface="微软雅黑 Light" panose="020B0502040204020203" pitchFamily="34" charset="-122"/>
                  <a:sym typeface="Arial" panose="020B0604020202020204" pitchFamily="34" charset="0"/>
                </a:rPr>
                <a:t>降至＜</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140/90 mmHg</a:t>
              </a:r>
            </a:p>
          </p:txBody>
        </p:sp>
      </p:grpSp>
      <p:grpSp>
        <p:nvGrpSpPr>
          <p:cNvPr id="134" name="组合 133">
            <a:extLst>
              <a:ext uri="{FF2B5EF4-FFF2-40B4-BE49-F238E27FC236}">
                <a16:creationId xmlns:a16="http://schemas.microsoft.com/office/drawing/2014/main" id="{21E1792B-3E17-4387-8135-9256B647F5B2}"/>
              </a:ext>
            </a:extLst>
          </p:cNvPr>
          <p:cNvGrpSpPr/>
          <p:nvPr/>
        </p:nvGrpSpPr>
        <p:grpSpPr>
          <a:xfrm>
            <a:off x="10155546" y="2169744"/>
            <a:ext cx="619258" cy="625945"/>
            <a:chOff x="10547431" y="2202401"/>
            <a:chExt cx="619258" cy="625945"/>
          </a:xfrm>
        </p:grpSpPr>
        <p:sp>
          <p:nvSpPr>
            <p:cNvPr id="42" name="Rectangle 9">
              <a:extLst>
                <a:ext uri="{FF2B5EF4-FFF2-40B4-BE49-F238E27FC236}">
                  <a16:creationId xmlns:a16="http://schemas.microsoft.com/office/drawing/2014/main" id="{3ABC7763-57EA-45FA-9DDC-89B29CE36CF3}"/>
                </a:ext>
              </a:extLst>
            </p:cNvPr>
            <p:cNvSpPr>
              <a:spLocks noChangeArrowheads="1"/>
            </p:cNvSpPr>
            <p:nvPr/>
          </p:nvSpPr>
          <p:spPr bwMode="auto">
            <a:xfrm>
              <a:off x="10935303" y="2369587"/>
              <a:ext cx="102987" cy="45875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3" name="Rectangle 10">
              <a:extLst>
                <a:ext uri="{FF2B5EF4-FFF2-40B4-BE49-F238E27FC236}">
                  <a16:creationId xmlns:a16="http://schemas.microsoft.com/office/drawing/2014/main" id="{AF34C047-737D-4079-A16C-F737B263D2FE}"/>
                </a:ext>
              </a:extLst>
            </p:cNvPr>
            <p:cNvSpPr>
              <a:spLocks noChangeArrowheads="1"/>
            </p:cNvSpPr>
            <p:nvPr/>
          </p:nvSpPr>
          <p:spPr bwMode="auto">
            <a:xfrm>
              <a:off x="11063702" y="2318763"/>
              <a:ext cx="102987" cy="50958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4" name="Rectangle 11">
              <a:extLst>
                <a:ext uri="{FF2B5EF4-FFF2-40B4-BE49-F238E27FC236}">
                  <a16:creationId xmlns:a16="http://schemas.microsoft.com/office/drawing/2014/main" id="{1E1AFE37-D2AE-4401-AF67-1A0237BE255C}"/>
                </a:ext>
              </a:extLst>
            </p:cNvPr>
            <p:cNvSpPr>
              <a:spLocks noChangeArrowheads="1"/>
            </p:cNvSpPr>
            <p:nvPr/>
          </p:nvSpPr>
          <p:spPr bwMode="auto">
            <a:xfrm>
              <a:off x="10817604" y="2449837"/>
              <a:ext cx="101649" cy="37850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5" name="Rectangle 12">
              <a:extLst>
                <a:ext uri="{FF2B5EF4-FFF2-40B4-BE49-F238E27FC236}">
                  <a16:creationId xmlns:a16="http://schemas.microsoft.com/office/drawing/2014/main" id="{BE4CD856-9690-4021-BB90-1C2DFB853151}"/>
                </a:ext>
              </a:extLst>
            </p:cNvPr>
            <p:cNvSpPr>
              <a:spLocks noChangeArrowheads="1"/>
            </p:cNvSpPr>
            <p:nvPr/>
          </p:nvSpPr>
          <p:spPr bwMode="auto">
            <a:xfrm>
              <a:off x="10694555" y="2501999"/>
              <a:ext cx="106999" cy="32634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6" name="Rectangle 13">
              <a:extLst>
                <a:ext uri="{FF2B5EF4-FFF2-40B4-BE49-F238E27FC236}">
                  <a16:creationId xmlns:a16="http://schemas.microsoft.com/office/drawing/2014/main" id="{54919B4C-FA24-4AAF-8555-3A91E7948BAF}"/>
                </a:ext>
              </a:extLst>
            </p:cNvPr>
            <p:cNvSpPr>
              <a:spLocks noChangeArrowheads="1"/>
            </p:cNvSpPr>
            <p:nvPr/>
          </p:nvSpPr>
          <p:spPr bwMode="auto">
            <a:xfrm>
              <a:off x="10576856" y="2607660"/>
              <a:ext cx="101649" cy="2206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7" name="Freeform 14">
              <a:extLst>
                <a:ext uri="{FF2B5EF4-FFF2-40B4-BE49-F238E27FC236}">
                  <a16:creationId xmlns:a16="http://schemas.microsoft.com/office/drawing/2014/main" id="{541191F4-2FE2-49A3-9ED1-063264773C91}"/>
                </a:ext>
              </a:extLst>
            </p:cNvPr>
            <p:cNvSpPr>
              <a:spLocks/>
            </p:cNvSpPr>
            <p:nvPr/>
          </p:nvSpPr>
          <p:spPr bwMode="auto">
            <a:xfrm>
              <a:off x="10547431" y="2222463"/>
              <a:ext cx="398572" cy="330360"/>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solidFill>
              <a:srgbClr val="C00000"/>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8" name="Freeform 15">
              <a:extLst>
                <a:ext uri="{FF2B5EF4-FFF2-40B4-BE49-F238E27FC236}">
                  <a16:creationId xmlns:a16="http://schemas.microsoft.com/office/drawing/2014/main" id="{7A06ED67-E331-45F4-8879-37AB94417875}"/>
                </a:ext>
              </a:extLst>
            </p:cNvPr>
            <p:cNvSpPr>
              <a:spLocks/>
            </p:cNvSpPr>
            <p:nvPr/>
          </p:nvSpPr>
          <p:spPr bwMode="auto">
            <a:xfrm>
              <a:off x="10887154" y="2202401"/>
              <a:ext cx="86937" cy="77574"/>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33" name="组合 132">
            <a:extLst>
              <a:ext uri="{FF2B5EF4-FFF2-40B4-BE49-F238E27FC236}">
                <a16:creationId xmlns:a16="http://schemas.microsoft.com/office/drawing/2014/main" id="{4E0A700D-B9B8-4C1A-866D-B51D289364B0}"/>
              </a:ext>
            </a:extLst>
          </p:cNvPr>
          <p:cNvGrpSpPr/>
          <p:nvPr/>
        </p:nvGrpSpPr>
        <p:grpSpPr>
          <a:xfrm>
            <a:off x="2182709" y="3308126"/>
            <a:ext cx="8757433" cy="764063"/>
            <a:chOff x="2574594" y="3340783"/>
            <a:chExt cx="8757433" cy="764063"/>
          </a:xfrm>
        </p:grpSpPr>
        <p:sp>
          <p:nvSpPr>
            <p:cNvPr id="52" name="圆角矩形 49">
              <a:extLst>
                <a:ext uri="{FF2B5EF4-FFF2-40B4-BE49-F238E27FC236}">
                  <a16:creationId xmlns:a16="http://schemas.microsoft.com/office/drawing/2014/main" id="{7B9CF5E6-3644-4DC6-9D55-7AE8D13B1591}"/>
                </a:ext>
              </a:extLst>
            </p:cNvPr>
            <p:cNvSpPr/>
            <p:nvPr/>
          </p:nvSpPr>
          <p:spPr>
            <a:xfrm>
              <a:off x="2574594" y="3378766"/>
              <a:ext cx="8757433" cy="726080"/>
            </a:xfrm>
            <a:prstGeom prst="roundRect">
              <a:avLst>
                <a:gd name="adj" fmla="val 5977"/>
              </a:avLst>
            </a:prstGeom>
            <a:solidFill>
              <a:schemeClr val="bg1">
                <a:lumMod val="95000"/>
                <a:alpha val="4000"/>
              </a:schemeClr>
            </a:solidFill>
            <a:ln w="12700">
              <a:gradFill flip="none" rotWithShape="1">
                <a:gsLst>
                  <a:gs pos="0">
                    <a:schemeClr val="bg1"/>
                  </a:gs>
                  <a:gs pos="100000">
                    <a:schemeClr val="bg1">
                      <a:lumMod val="95000"/>
                    </a:schemeClr>
                  </a:gs>
                </a:gsLst>
                <a:lin ang="2700000" scaled="1"/>
                <a:tileRect/>
              </a:gra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53" name="组合 52">
              <a:extLst>
                <a:ext uri="{FF2B5EF4-FFF2-40B4-BE49-F238E27FC236}">
                  <a16:creationId xmlns:a16="http://schemas.microsoft.com/office/drawing/2014/main" id="{4FBBFD01-9DE6-441B-8B41-A67C73B0AD12}"/>
                </a:ext>
              </a:extLst>
            </p:cNvPr>
            <p:cNvGrpSpPr/>
            <p:nvPr/>
          </p:nvGrpSpPr>
          <p:grpSpPr>
            <a:xfrm>
              <a:off x="2897716" y="3340783"/>
              <a:ext cx="7189822" cy="700576"/>
              <a:chOff x="103690" y="3279416"/>
              <a:chExt cx="7189822" cy="700576"/>
            </a:xfrm>
          </p:grpSpPr>
          <p:sp>
            <p:nvSpPr>
              <p:cNvPr id="55" name="文本框 54">
                <a:extLst>
                  <a:ext uri="{FF2B5EF4-FFF2-40B4-BE49-F238E27FC236}">
                    <a16:creationId xmlns:a16="http://schemas.microsoft.com/office/drawing/2014/main" id="{B60319F2-1411-4D5B-BDC7-56AD3812BC5B}"/>
                  </a:ext>
                </a:extLst>
              </p:cNvPr>
              <p:cNvSpPr txBox="1"/>
              <p:nvPr/>
            </p:nvSpPr>
            <p:spPr>
              <a:xfrm>
                <a:off x="6056775" y="3582428"/>
                <a:ext cx="1236737" cy="369332"/>
              </a:xfrm>
              <a:prstGeom prst="rect">
                <a:avLst/>
              </a:prstGeom>
              <a:noFill/>
            </p:spPr>
            <p:txBody>
              <a:bodyPr wrap="square" rtlCol="0">
                <a:spAutoFit/>
              </a:bodyPr>
              <a:lstStyle/>
              <a:p>
                <a:r>
                  <a:rPr lang="zh-CN" altLang="en-US" b="1" dirty="0">
                    <a:solidFill>
                      <a:srgbClr val="33A9B8"/>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err="1">
                    <a:solidFill>
                      <a:srgbClr val="33A9B8"/>
                    </a:solidFill>
                    <a:latin typeface="Arial" panose="020B0604020202020204" pitchFamily="34" charset="0"/>
                    <a:ea typeface="微软雅黑 Light" panose="020B0502040204020203" pitchFamily="34" charset="-122"/>
                    <a:sym typeface="Arial" panose="020B0604020202020204" pitchFamily="34" charset="0"/>
                  </a:rPr>
                  <a:t>IIa</a:t>
                </a:r>
                <a:r>
                  <a:rPr lang="zh-CN" altLang="en-US" b="1" dirty="0">
                    <a:solidFill>
                      <a:srgbClr val="33A9B8"/>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a:solidFill>
                      <a:srgbClr val="33A9B8"/>
                    </a:solidFill>
                    <a:latin typeface="Arial" panose="020B0604020202020204" pitchFamily="34" charset="0"/>
                    <a:ea typeface="微软雅黑 Light" panose="020B0502040204020203" pitchFamily="34" charset="-122"/>
                    <a:sym typeface="Arial" panose="020B0604020202020204" pitchFamily="34" charset="0"/>
                  </a:rPr>
                  <a:t>B</a:t>
                </a:r>
                <a:r>
                  <a:rPr lang="zh-CN" altLang="en-US" b="1" dirty="0">
                    <a:solidFill>
                      <a:srgbClr val="33A9B8"/>
                    </a:solidFill>
                    <a:latin typeface="Arial" panose="020B0604020202020204" pitchFamily="34" charset="0"/>
                    <a:ea typeface="微软雅黑 Light" panose="020B0502040204020203" pitchFamily="34" charset="-122"/>
                    <a:sym typeface="Arial" panose="020B0604020202020204" pitchFamily="34" charset="0"/>
                  </a:rPr>
                  <a:t>）</a:t>
                </a:r>
              </a:p>
            </p:txBody>
          </p:sp>
          <p:sp>
            <p:nvSpPr>
              <p:cNvPr id="56" name="文本框 55">
                <a:extLst>
                  <a:ext uri="{FF2B5EF4-FFF2-40B4-BE49-F238E27FC236}">
                    <a16:creationId xmlns:a16="http://schemas.microsoft.com/office/drawing/2014/main" id="{E96FC4AB-3AB5-4416-8EE5-B02C003A33F2}"/>
                  </a:ext>
                </a:extLst>
              </p:cNvPr>
              <p:cNvSpPr txBox="1"/>
              <p:nvPr/>
            </p:nvSpPr>
            <p:spPr>
              <a:xfrm>
                <a:off x="103690" y="3279416"/>
                <a:ext cx="6271470" cy="700576"/>
              </a:xfrm>
              <a:prstGeom prst="rect">
                <a:avLst/>
              </a:prstGeom>
              <a:noFill/>
            </p:spPr>
            <p:txBody>
              <a:bodyPr wrap="square" rtlCol="0">
                <a:spAutoFit/>
              </a:bodyPr>
              <a:lstStyle/>
              <a:p>
                <a:pPr>
                  <a:lnSpc>
                    <a:spcPct val="150000"/>
                  </a:lnSpc>
                </a:pPr>
                <a:r>
                  <a:rPr lang="zh-CN" altLang="en-US" sz="1400" dirty="0">
                    <a:latin typeface="Arial" panose="020B0604020202020204" pitchFamily="34" charset="0"/>
                    <a:ea typeface="微软雅黑 Light" panose="020B0502040204020203" pitchFamily="34" charset="-122"/>
                    <a:sym typeface="Arial" panose="020B0604020202020204" pitchFamily="34" charset="0"/>
                  </a:rPr>
                  <a:t>年龄≥</a:t>
                </a:r>
                <a:r>
                  <a:rPr lang="en-US" altLang="zh-CN" sz="1400" dirty="0">
                    <a:latin typeface="Arial" panose="020B0604020202020204" pitchFamily="34" charset="0"/>
                    <a:ea typeface="微软雅黑 Light" panose="020B0502040204020203" pitchFamily="34" charset="-122"/>
                    <a:sym typeface="Arial" panose="020B0604020202020204" pitchFamily="34" charset="0"/>
                  </a:rPr>
                  <a:t>80</a:t>
                </a:r>
                <a:r>
                  <a:rPr lang="zh-CN" altLang="en-US" sz="1400" dirty="0">
                    <a:latin typeface="Arial" panose="020B0604020202020204" pitchFamily="34" charset="0"/>
                    <a:ea typeface="微软雅黑 Light" panose="020B0502040204020203" pitchFamily="34" charset="-122"/>
                    <a:sym typeface="Arial" panose="020B0604020202020204" pitchFamily="34" charset="0"/>
                  </a:rPr>
                  <a:t>岁，</a:t>
                </a:r>
                <a:r>
                  <a:rPr lang="en-US" altLang="zh-CN" sz="1400" dirty="0">
                    <a:latin typeface="Arial" panose="020B0604020202020204" pitchFamily="34" charset="0"/>
                    <a:ea typeface="微软雅黑 Light" panose="020B0502040204020203" pitchFamily="34" charset="-122"/>
                    <a:sym typeface="Arial" panose="020B0604020202020204" pitchFamily="34" charset="0"/>
                  </a:rPr>
                  <a:t> BP </a:t>
                </a:r>
                <a:r>
                  <a:rPr lang="zh-CN" altLang="en-US" sz="1400" dirty="0">
                    <a:latin typeface="Arial" panose="020B0604020202020204" pitchFamily="34" charset="0"/>
                    <a:ea typeface="微软雅黑 Light" panose="020B0502040204020203" pitchFamily="34" charset="-122"/>
                    <a:sym typeface="Arial" panose="020B0604020202020204" pitchFamily="34" charset="0"/>
                  </a:rPr>
                  <a:t>≥</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150/90 mmHg</a:t>
                </a:r>
                <a:r>
                  <a:rPr lang="zh-CN" altLang="en-US" sz="1400" dirty="0">
                    <a:latin typeface="Arial" panose="020B0604020202020204" pitchFamily="34" charset="0"/>
                    <a:ea typeface="微软雅黑 Light" panose="020B0502040204020203" pitchFamily="34" charset="-122"/>
                    <a:sym typeface="Arial" panose="020B0604020202020204" pitchFamily="34" charset="0"/>
                  </a:rPr>
                  <a:t>，即启动降压药物治疗，首先应将</a:t>
                </a:r>
                <a:r>
                  <a:rPr lang="en-US" altLang="zh-CN" sz="1400" dirty="0">
                    <a:latin typeface="Arial" panose="020B0604020202020204" pitchFamily="34" charset="0"/>
                    <a:ea typeface="微软雅黑 Light" panose="020B0502040204020203" pitchFamily="34" charset="-122"/>
                    <a:sym typeface="Arial" panose="020B0604020202020204" pitchFamily="34" charset="0"/>
                  </a:rPr>
                  <a:t>BP</a:t>
                </a:r>
                <a:r>
                  <a:rPr lang="zh-CN" altLang="en-US" sz="1400" dirty="0">
                    <a:latin typeface="Arial" panose="020B0604020202020204" pitchFamily="34" charset="0"/>
                    <a:ea typeface="微软雅黑 Light" panose="020B0502040204020203" pitchFamily="34" charset="-122"/>
                    <a:sym typeface="Arial" panose="020B0604020202020204" pitchFamily="34" charset="0"/>
                  </a:rPr>
                  <a:t>降至＜</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150/90 mmHg</a:t>
                </a:r>
                <a:r>
                  <a:rPr lang="zh-CN" altLang="en-US" sz="1400" dirty="0">
                    <a:latin typeface="Arial" panose="020B0604020202020204" pitchFamily="34" charset="0"/>
                    <a:ea typeface="微软雅黑 Light" panose="020B0502040204020203" pitchFamily="34" charset="-122"/>
                    <a:sym typeface="Arial" panose="020B0604020202020204" pitchFamily="34" charset="0"/>
                  </a:rPr>
                  <a:t>，若耐受性良好，则进一步将</a:t>
                </a:r>
                <a:r>
                  <a:rPr lang="en-US" altLang="zh-CN" sz="1400" dirty="0">
                    <a:latin typeface="Arial" panose="020B0604020202020204" pitchFamily="34" charset="0"/>
                    <a:ea typeface="微软雅黑 Light" panose="020B0502040204020203" pitchFamily="34" charset="-122"/>
                    <a:sym typeface="Arial" panose="020B0604020202020204" pitchFamily="34" charset="0"/>
                  </a:rPr>
                  <a:t>BP</a:t>
                </a:r>
                <a:r>
                  <a:rPr lang="zh-CN" altLang="en-US" sz="1400" dirty="0">
                    <a:latin typeface="Arial" panose="020B0604020202020204" pitchFamily="34" charset="0"/>
                    <a:ea typeface="微软雅黑 Light" panose="020B0502040204020203" pitchFamily="34" charset="-122"/>
                    <a:sym typeface="Arial" panose="020B0604020202020204" pitchFamily="34" charset="0"/>
                  </a:rPr>
                  <a:t>降至＜</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140/90 mmHg</a:t>
                </a:r>
              </a:p>
            </p:txBody>
          </p:sp>
        </p:grpSp>
      </p:grpSp>
      <p:grpSp>
        <p:nvGrpSpPr>
          <p:cNvPr id="132" name="组合 131">
            <a:extLst>
              <a:ext uri="{FF2B5EF4-FFF2-40B4-BE49-F238E27FC236}">
                <a16:creationId xmlns:a16="http://schemas.microsoft.com/office/drawing/2014/main" id="{77261FF9-006C-42EC-9E5B-AF79F9904FFA}"/>
              </a:ext>
            </a:extLst>
          </p:cNvPr>
          <p:cNvGrpSpPr/>
          <p:nvPr/>
        </p:nvGrpSpPr>
        <p:grpSpPr>
          <a:xfrm>
            <a:off x="2122172" y="5358919"/>
            <a:ext cx="8817971" cy="748285"/>
            <a:chOff x="2514057" y="5391576"/>
            <a:chExt cx="8817971" cy="748285"/>
          </a:xfrm>
        </p:grpSpPr>
        <p:sp>
          <p:nvSpPr>
            <p:cNvPr id="66" name="圆角矩形 63">
              <a:extLst>
                <a:ext uri="{FF2B5EF4-FFF2-40B4-BE49-F238E27FC236}">
                  <a16:creationId xmlns:a16="http://schemas.microsoft.com/office/drawing/2014/main" id="{79679F70-55D7-4C5E-8D67-36A84706E398}"/>
                </a:ext>
              </a:extLst>
            </p:cNvPr>
            <p:cNvSpPr/>
            <p:nvPr/>
          </p:nvSpPr>
          <p:spPr>
            <a:xfrm>
              <a:off x="2514057" y="5391576"/>
              <a:ext cx="8817971" cy="748285"/>
            </a:xfrm>
            <a:prstGeom prst="roundRect">
              <a:avLst>
                <a:gd name="adj" fmla="val 5977"/>
              </a:avLst>
            </a:prstGeom>
            <a:solidFill>
              <a:schemeClr val="bg1">
                <a:lumMod val="95000"/>
                <a:alpha val="4000"/>
              </a:schemeClr>
            </a:solidFill>
            <a:ln w="12700">
              <a:gradFill flip="none" rotWithShape="1">
                <a:gsLst>
                  <a:gs pos="0">
                    <a:schemeClr val="bg1"/>
                  </a:gs>
                  <a:gs pos="100000">
                    <a:schemeClr val="bg1">
                      <a:lumMod val="95000"/>
                    </a:schemeClr>
                  </a:gs>
                </a:gsLst>
                <a:lin ang="2700000" scaled="1"/>
                <a:tileRect/>
              </a:gra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7" name="组合 66">
              <a:extLst>
                <a:ext uri="{FF2B5EF4-FFF2-40B4-BE49-F238E27FC236}">
                  <a16:creationId xmlns:a16="http://schemas.microsoft.com/office/drawing/2014/main" id="{921D1504-327D-49C7-B06A-6405386FAAB6}"/>
                </a:ext>
              </a:extLst>
            </p:cNvPr>
            <p:cNvGrpSpPr/>
            <p:nvPr/>
          </p:nvGrpSpPr>
          <p:grpSpPr>
            <a:xfrm>
              <a:off x="2984710" y="5596262"/>
              <a:ext cx="7322193" cy="386494"/>
              <a:chOff x="282661" y="3257819"/>
              <a:chExt cx="7322193" cy="386494"/>
            </a:xfrm>
          </p:grpSpPr>
          <p:sp>
            <p:nvSpPr>
              <p:cNvPr id="69" name="文本框 68">
                <a:extLst>
                  <a:ext uri="{FF2B5EF4-FFF2-40B4-BE49-F238E27FC236}">
                    <a16:creationId xmlns:a16="http://schemas.microsoft.com/office/drawing/2014/main" id="{D43A4D87-0175-4C94-B8C5-DAE3A28F8A3A}"/>
                  </a:ext>
                </a:extLst>
              </p:cNvPr>
              <p:cNvSpPr txBox="1"/>
              <p:nvPr/>
            </p:nvSpPr>
            <p:spPr>
              <a:xfrm>
                <a:off x="6208942" y="3274981"/>
                <a:ext cx="1395912" cy="369332"/>
              </a:xfrm>
              <a:prstGeom prst="rect">
                <a:avLst/>
              </a:prstGeom>
              <a:noFill/>
            </p:spPr>
            <p:txBody>
              <a:bodyPr wrap="square" rtlCol="0">
                <a:spAutoFit/>
              </a:bodyPr>
              <a:lstStyle/>
              <a:p>
                <a:r>
                  <a:rPr lang="zh-CN" altLang="en-US" b="1" dirty="0">
                    <a:solidFill>
                      <a:srgbClr val="F76C00"/>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a:solidFill>
                      <a:srgbClr val="F76C00"/>
                    </a:solidFill>
                    <a:latin typeface="Arial" panose="020B0604020202020204" pitchFamily="34" charset="0"/>
                    <a:ea typeface="微软雅黑 Light" panose="020B0502040204020203" pitchFamily="34" charset="-122"/>
                    <a:sym typeface="Arial" panose="020B0604020202020204" pitchFamily="34" charset="0"/>
                  </a:rPr>
                  <a:t>III</a:t>
                </a:r>
                <a:r>
                  <a:rPr lang="zh-CN" altLang="en-US" b="1" dirty="0">
                    <a:solidFill>
                      <a:srgbClr val="F76C00"/>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a:solidFill>
                      <a:srgbClr val="F76C00"/>
                    </a:solidFill>
                    <a:latin typeface="Arial" panose="020B0604020202020204" pitchFamily="34" charset="0"/>
                    <a:ea typeface="微软雅黑 Light" panose="020B0502040204020203" pitchFamily="34" charset="-122"/>
                    <a:sym typeface="Arial" panose="020B0604020202020204" pitchFamily="34" charset="0"/>
                  </a:rPr>
                  <a:t>A</a:t>
                </a:r>
                <a:r>
                  <a:rPr lang="zh-CN" altLang="en-US" b="1" dirty="0">
                    <a:solidFill>
                      <a:srgbClr val="F76C00"/>
                    </a:solidFill>
                    <a:latin typeface="Arial" panose="020B0604020202020204" pitchFamily="34" charset="0"/>
                    <a:ea typeface="微软雅黑 Light" panose="020B0502040204020203" pitchFamily="34" charset="-122"/>
                    <a:sym typeface="Arial" panose="020B0604020202020204" pitchFamily="34" charset="0"/>
                  </a:rPr>
                  <a:t>）</a:t>
                </a:r>
              </a:p>
            </p:txBody>
          </p:sp>
          <p:sp>
            <p:nvSpPr>
              <p:cNvPr id="70" name="文本框 69">
                <a:extLst>
                  <a:ext uri="{FF2B5EF4-FFF2-40B4-BE49-F238E27FC236}">
                    <a16:creationId xmlns:a16="http://schemas.microsoft.com/office/drawing/2014/main" id="{EF65CCF5-E419-44E0-88DB-80AF70452E3F}"/>
                  </a:ext>
                </a:extLst>
              </p:cNvPr>
              <p:cNvSpPr txBox="1"/>
              <p:nvPr/>
            </p:nvSpPr>
            <p:spPr>
              <a:xfrm>
                <a:off x="282661" y="3257819"/>
                <a:ext cx="5926281" cy="377411"/>
              </a:xfrm>
              <a:prstGeom prst="rect">
                <a:avLst/>
              </a:prstGeom>
              <a:noFill/>
            </p:spPr>
            <p:txBody>
              <a:bodyPr wrap="square" rtlCol="0">
                <a:spAutoFit/>
              </a:bodyPr>
              <a:lstStyle/>
              <a:p>
                <a:pPr>
                  <a:lnSpc>
                    <a:spcPct val="150000"/>
                  </a:lnSpc>
                </a:pPr>
                <a:r>
                  <a:rPr lang="zh-CN" altLang="en-US" sz="1400" dirty="0">
                    <a:latin typeface="Arial" panose="020B0604020202020204" pitchFamily="34" charset="0"/>
                    <a:ea typeface="微软雅黑 Light" panose="020B0502040204020203" pitchFamily="34" charset="-122"/>
                    <a:sym typeface="Arial" panose="020B0604020202020204" pitchFamily="34" charset="0"/>
                  </a:rPr>
                  <a:t>如果患者对降压治疗耐受性良好，不应停止降压治疗</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grpSp>
        <p:sp>
          <p:nvSpPr>
            <p:cNvPr id="68" name="Freeform 28">
              <a:extLst>
                <a:ext uri="{FF2B5EF4-FFF2-40B4-BE49-F238E27FC236}">
                  <a16:creationId xmlns:a16="http://schemas.microsoft.com/office/drawing/2014/main" id="{6E5823CA-4DF6-43D5-8F99-1E97525BAEDA}"/>
                </a:ext>
              </a:extLst>
            </p:cNvPr>
            <p:cNvSpPr>
              <a:spLocks noEditPoints="1"/>
            </p:cNvSpPr>
            <p:nvPr/>
          </p:nvSpPr>
          <p:spPr bwMode="auto">
            <a:xfrm>
              <a:off x="10447122" y="5415133"/>
              <a:ext cx="819877" cy="664117"/>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F76C00"/>
            </a:solidFill>
            <a:ln>
              <a:noFill/>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72" name="圆角矩形 69">
            <a:extLst>
              <a:ext uri="{FF2B5EF4-FFF2-40B4-BE49-F238E27FC236}">
                <a16:creationId xmlns:a16="http://schemas.microsoft.com/office/drawing/2014/main" id="{6F60E022-2A56-4727-B497-7E97B4AB2FCA}"/>
              </a:ext>
            </a:extLst>
          </p:cNvPr>
          <p:cNvSpPr/>
          <p:nvPr/>
        </p:nvSpPr>
        <p:spPr>
          <a:xfrm flipH="1">
            <a:off x="2308687" y="4356142"/>
            <a:ext cx="8631456" cy="733778"/>
          </a:xfrm>
          <a:prstGeom prst="roundRect">
            <a:avLst>
              <a:gd name="adj" fmla="val 5977"/>
            </a:avLst>
          </a:prstGeom>
          <a:solidFill>
            <a:schemeClr val="bg1">
              <a:lumMod val="95000"/>
              <a:alpha val="4000"/>
            </a:schemeClr>
          </a:solidFill>
          <a:ln w="12700">
            <a:gradFill flip="none" rotWithShape="1">
              <a:gsLst>
                <a:gs pos="0">
                  <a:schemeClr val="bg1"/>
                </a:gs>
                <a:gs pos="100000">
                  <a:schemeClr val="bg1">
                    <a:lumMod val="95000"/>
                  </a:schemeClr>
                </a:gs>
              </a:gsLst>
              <a:lin ang="2700000" scaled="1"/>
              <a:tileRect/>
            </a:gra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131" name="组合 130">
            <a:extLst>
              <a:ext uri="{FF2B5EF4-FFF2-40B4-BE49-F238E27FC236}">
                <a16:creationId xmlns:a16="http://schemas.microsoft.com/office/drawing/2014/main" id="{12D1FAE9-D338-489B-A9A5-BE5D70C9270B}"/>
              </a:ext>
            </a:extLst>
          </p:cNvPr>
          <p:cNvGrpSpPr/>
          <p:nvPr/>
        </p:nvGrpSpPr>
        <p:grpSpPr>
          <a:xfrm>
            <a:off x="2551405" y="4345799"/>
            <a:ext cx="7262898" cy="700576"/>
            <a:chOff x="2943290" y="4378456"/>
            <a:chExt cx="7262898" cy="700576"/>
          </a:xfrm>
        </p:grpSpPr>
        <p:sp>
          <p:nvSpPr>
            <p:cNvPr id="79" name="文本框 78">
              <a:extLst>
                <a:ext uri="{FF2B5EF4-FFF2-40B4-BE49-F238E27FC236}">
                  <a16:creationId xmlns:a16="http://schemas.microsoft.com/office/drawing/2014/main" id="{DA4FF08F-7D67-463D-ADD8-3E8A18410768}"/>
                </a:ext>
              </a:extLst>
            </p:cNvPr>
            <p:cNvSpPr txBox="1"/>
            <p:nvPr/>
          </p:nvSpPr>
          <p:spPr>
            <a:xfrm flipH="1">
              <a:off x="8870400" y="4595690"/>
              <a:ext cx="1335788" cy="369332"/>
            </a:xfrm>
            <a:prstGeom prst="rect">
              <a:avLst/>
            </a:prstGeom>
            <a:noFill/>
          </p:spPr>
          <p:txBody>
            <a:bodyPr wrap="square" rtlCol="0">
              <a:spAutoFit/>
            </a:bodyPr>
            <a:lstStyle/>
            <a:p>
              <a:r>
                <a:rPr lang="zh-CN" altLang="en-US" b="1" dirty="0">
                  <a:solidFill>
                    <a:srgbClr val="F53320"/>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err="1">
                  <a:solidFill>
                    <a:srgbClr val="F53320"/>
                  </a:solidFill>
                  <a:latin typeface="Arial" panose="020B0604020202020204" pitchFamily="34" charset="0"/>
                  <a:ea typeface="微软雅黑 Light" panose="020B0502040204020203" pitchFamily="34" charset="-122"/>
                  <a:sym typeface="Arial" panose="020B0604020202020204" pitchFamily="34" charset="0"/>
                </a:rPr>
                <a:t>IIa</a:t>
              </a:r>
              <a:r>
                <a:rPr lang="zh-CN" altLang="en-US" b="1" dirty="0">
                  <a:solidFill>
                    <a:srgbClr val="F53320"/>
                  </a:solidFill>
                  <a:latin typeface="Arial" panose="020B0604020202020204" pitchFamily="34" charset="0"/>
                  <a:ea typeface="微软雅黑 Light" panose="020B0502040204020203" pitchFamily="34" charset="-122"/>
                  <a:sym typeface="Arial" panose="020B0604020202020204" pitchFamily="34" charset="0"/>
                </a:rPr>
                <a:t>，</a:t>
              </a:r>
              <a:r>
                <a:rPr lang="en-US" altLang="zh-CN" b="1" dirty="0">
                  <a:solidFill>
                    <a:srgbClr val="F53320"/>
                  </a:solidFill>
                  <a:latin typeface="Arial" panose="020B0604020202020204" pitchFamily="34" charset="0"/>
                  <a:ea typeface="微软雅黑 Light" panose="020B0502040204020203" pitchFamily="34" charset="-122"/>
                  <a:sym typeface="Arial" panose="020B0604020202020204" pitchFamily="34" charset="0"/>
                </a:rPr>
                <a:t>C</a:t>
              </a:r>
              <a:r>
                <a:rPr lang="zh-CN" altLang="en-US" b="1" dirty="0">
                  <a:solidFill>
                    <a:srgbClr val="F53320"/>
                  </a:solidFill>
                  <a:latin typeface="Arial" panose="020B0604020202020204" pitchFamily="34" charset="0"/>
                  <a:ea typeface="微软雅黑 Light" panose="020B0502040204020203" pitchFamily="34" charset="-122"/>
                  <a:sym typeface="Arial" panose="020B0604020202020204" pitchFamily="34" charset="0"/>
                </a:rPr>
                <a:t>）</a:t>
              </a:r>
            </a:p>
          </p:txBody>
        </p:sp>
        <p:sp>
          <p:nvSpPr>
            <p:cNvPr id="80" name="文本框 79">
              <a:extLst>
                <a:ext uri="{FF2B5EF4-FFF2-40B4-BE49-F238E27FC236}">
                  <a16:creationId xmlns:a16="http://schemas.microsoft.com/office/drawing/2014/main" id="{35D73344-45F7-4554-82EA-0A364E5DCF23}"/>
                </a:ext>
              </a:extLst>
            </p:cNvPr>
            <p:cNvSpPr txBox="1"/>
            <p:nvPr/>
          </p:nvSpPr>
          <p:spPr>
            <a:xfrm flipH="1">
              <a:off x="2943290" y="4378456"/>
              <a:ext cx="6085491" cy="700576"/>
            </a:xfrm>
            <a:prstGeom prst="rect">
              <a:avLst/>
            </a:prstGeom>
            <a:noFill/>
          </p:spPr>
          <p:txBody>
            <a:bodyPr wrap="square" rtlCol="0">
              <a:spAutoFit/>
            </a:bodyPr>
            <a:lstStyle/>
            <a:p>
              <a:pPr>
                <a:lnSpc>
                  <a:spcPct val="150000"/>
                </a:lnSpc>
              </a:pPr>
              <a:r>
                <a:rPr lang="zh-CN" altLang="en-US" sz="1400" dirty="0">
                  <a:latin typeface="Arial" panose="020B0604020202020204" pitchFamily="34" charset="0"/>
                  <a:ea typeface="微软雅黑 Light" panose="020B0502040204020203" pitchFamily="34" charset="-122"/>
                  <a:sym typeface="Arial" panose="020B0604020202020204" pitchFamily="34" charset="0"/>
                </a:rPr>
                <a:t>经评估确定为衰弱的高龄高血压患者，</a:t>
              </a:r>
              <a:r>
                <a:rPr lang="en-US" altLang="zh-CN" sz="1400" dirty="0">
                  <a:latin typeface="Arial" panose="020B0604020202020204" pitchFamily="34" charset="0"/>
                  <a:ea typeface="微软雅黑 Light" panose="020B0502040204020203" pitchFamily="34" charset="-122"/>
                  <a:sym typeface="Arial" panose="020B0604020202020204" pitchFamily="34" charset="0"/>
                </a:rPr>
                <a:t>BP</a:t>
              </a:r>
              <a:r>
                <a:rPr lang="zh-CN" altLang="en-US" sz="1400" dirty="0">
                  <a:latin typeface="Arial" panose="020B0604020202020204" pitchFamily="34" charset="0"/>
                  <a:ea typeface="微软雅黑 Light" panose="020B0502040204020203" pitchFamily="34" charset="-122"/>
                  <a:sym typeface="Arial" panose="020B0604020202020204" pitchFamily="34" charset="0"/>
                </a:rPr>
                <a:t>≥</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160/90 mmHg</a:t>
              </a:r>
              <a:r>
                <a:rPr lang="zh-CN" altLang="en-US" sz="1400" dirty="0">
                  <a:latin typeface="Arial" panose="020B0604020202020204" pitchFamily="34" charset="0"/>
                  <a:ea typeface="微软雅黑 Light" panose="020B0502040204020203" pitchFamily="34" charset="-122"/>
                  <a:sym typeface="Arial" panose="020B0604020202020204" pitchFamily="34" charset="0"/>
                </a:rPr>
                <a:t>，应考虑启动降压药物治疗，收</a:t>
              </a:r>
              <a:r>
                <a:rPr lang="en-US" altLang="zh-CN" sz="1400" dirty="0">
                  <a:latin typeface="Arial" panose="020B0604020202020204" pitchFamily="34" charset="0"/>
                  <a:ea typeface="微软雅黑 Light" panose="020B0502040204020203" pitchFamily="34" charset="-122"/>
                  <a:sym typeface="Arial" panose="020B0604020202020204" pitchFamily="34" charset="0"/>
                </a:rPr>
                <a:t>SBP</a:t>
              </a:r>
              <a:r>
                <a:rPr lang="zh-CN" altLang="en-US" sz="1400" dirty="0">
                  <a:latin typeface="Arial" panose="020B0604020202020204" pitchFamily="34" charset="0"/>
                  <a:ea typeface="微软雅黑 Light" panose="020B0502040204020203" pitchFamily="34" charset="-122"/>
                  <a:sym typeface="Arial" panose="020B0604020202020204" pitchFamily="34" charset="0"/>
                </a:rPr>
                <a:t>控制目标为＜</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150 mmHg</a:t>
              </a:r>
              <a:r>
                <a:rPr lang="zh-CN" altLang="en-US" sz="1400" dirty="0">
                  <a:latin typeface="Arial" panose="020B0604020202020204" pitchFamily="34" charset="0"/>
                  <a:ea typeface="微软雅黑 Light" panose="020B0502040204020203" pitchFamily="34" charset="-122"/>
                  <a:sym typeface="Arial" panose="020B0604020202020204" pitchFamily="34" charset="0"/>
                </a:rPr>
                <a:t>，但尽量不低于</a:t>
              </a:r>
              <a:r>
                <a:rPr lang="en-US" altLang="zh-CN" sz="1400" dirty="0">
                  <a:latin typeface="Arial" panose="020B0604020202020204" pitchFamily="34" charset="0"/>
                  <a:ea typeface="微软雅黑 Light" panose="020B0502040204020203" pitchFamily="34" charset="-122"/>
                  <a:sym typeface="Arial" panose="020B0604020202020204" pitchFamily="34" charset="0"/>
                </a:rPr>
                <a:t>130 mmHg</a:t>
              </a:r>
            </a:p>
          </p:txBody>
        </p:sp>
      </p:grpSp>
      <p:grpSp>
        <p:nvGrpSpPr>
          <p:cNvPr id="130" name="组合 129">
            <a:extLst>
              <a:ext uri="{FF2B5EF4-FFF2-40B4-BE49-F238E27FC236}">
                <a16:creationId xmlns:a16="http://schemas.microsoft.com/office/drawing/2014/main" id="{0527D0DA-4196-42F7-B5B3-A815043AEF4D}"/>
              </a:ext>
            </a:extLst>
          </p:cNvPr>
          <p:cNvGrpSpPr/>
          <p:nvPr/>
        </p:nvGrpSpPr>
        <p:grpSpPr>
          <a:xfrm>
            <a:off x="10211955" y="4333852"/>
            <a:ext cx="506439" cy="651533"/>
            <a:chOff x="10603840" y="4366509"/>
            <a:chExt cx="506439" cy="651533"/>
          </a:xfrm>
        </p:grpSpPr>
        <p:sp>
          <p:nvSpPr>
            <p:cNvPr id="75" name="Freeform 32">
              <a:extLst>
                <a:ext uri="{FF2B5EF4-FFF2-40B4-BE49-F238E27FC236}">
                  <a16:creationId xmlns:a16="http://schemas.microsoft.com/office/drawing/2014/main" id="{0DF04F19-1D88-49E3-BF71-4A7565331A52}"/>
                </a:ext>
              </a:extLst>
            </p:cNvPr>
            <p:cNvSpPr>
              <a:spLocks/>
            </p:cNvSpPr>
            <p:nvPr/>
          </p:nvSpPr>
          <p:spPr bwMode="auto">
            <a:xfrm flipH="1">
              <a:off x="10794975" y="4687392"/>
              <a:ext cx="136725" cy="330650"/>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solidFill>
              <a:srgbClr val="F53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6" name="Oval 33">
              <a:extLst>
                <a:ext uri="{FF2B5EF4-FFF2-40B4-BE49-F238E27FC236}">
                  <a16:creationId xmlns:a16="http://schemas.microsoft.com/office/drawing/2014/main" id="{E4C55031-B442-4EDD-B17A-4B6B24A88365}"/>
                </a:ext>
              </a:extLst>
            </p:cNvPr>
            <p:cNvSpPr>
              <a:spLocks noChangeArrowheads="1"/>
            </p:cNvSpPr>
            <p:nvPr/>
          </p:nvSpPr>
          <p:spPr bwMode="auto">
            <a:xfrm flipH="1">
              <a:off x="10716847" y="4366509"/>
              <a:ext cx="295772" cy="294376"/>
            </a:xfrm>
            <a:prstGeom prst="ellipse">
              <a:avLst/>
            </a:prstGeom>
            <a:solidFill>
              <a:srgbClr val="F53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7" name="Freeform 34">
              <a:extLst>
                <a:ext uri="{FF2B5EF4-FFF2-40B4-BE49-F238E27FC236}">
                  <a16:creationId xmlns:a16="http://schemas.microsoft.com/office/drawing/2014/main" id="{8DA9F3E7-9EF5-4BFC-8EC6-3E7CACA6AD8A}"/>
                </a:ext>
              </a:extLst>
            </p:cNvPr>
            <p:cNvSpPr>
              <a:spLocks/>
            </p:cNvSpPr>
            <p:nvPr/>
          </p:nvSpPr>
          <p:spPr bwMode="auto">
            <a:xfrm flipH="1">
              <a:off x="10603840" y="4690183"/>
              <a:ext cx="214853" cy="327859"/>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solidFill>
              <a:srgbClr val="F53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8" name="Freeform 35">
              <a:extLst>
                <a:ext uri="{FF2B5EF4-FFF2-40B4-BE49-F238E27FC236}">
                  <a16:creationId xmlns:a16="http://schemas.microsoft.com/office/drawing/2014/main" id="{4D9F4119-8664-425E-9664-6AED6F19E205}"/>
                </a:ext>
              </a:extLst>
            </p:cNvPr>
            <p:cNvSpPr>
              <a:spLocks/>
            </p:cNvSpPr>
            <p:nvPr/>
          </p:nvSpPr>
          <p:spPr bwMode="auto">
            <a:xfrm flipH="1">
              <a:off x="10902402" y="4690183"/>
              <a:ext cx="207877" cy="327859"/>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solidFill>
              <a:srgbClr val="F53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29" name="组合 128">
            <a:extLst>
              <a:ext uri="{FF2B5EF4-FFF2-40B4-BE49-F238E27FC236}">
                <a16:creationId xmlns:a16="http://schemas.microsoft.com/office/drawing/2014/main" id="{FF60FED5-46B3-4309-90D3-2AB23CF6DDA2}"/>
              </a:ext>
            </a:extLst>
          </p:cNvPr>
          <p:cNvGrpSpPr/>
          <p:nvPr/>
        </p:nvGrpSpPr>
        <p:grpSpPr>
          <a:xfrm>
            <a:off x="1535599" y="4325173"/>
            <a:ext cx="910905" cy="1017956"/>
            <a:chOff x="1927484" y="4357830"/>
            <a:chExt cx="910905" cy="1017956"/>
          </a:xfrm>
        </p:grpSpPr>
        <p:grpSp>
          <p:nvGrpSpPr>
            <p:cNvPr id="90" name="组合 89">
              <a:extLst>
                <a:ext uri="{FF2B5EF4-FFF2-40B4-BE49-F238E27FC236}">
                  <a16:creationId xmlns:a16="http://schemas.microsoft.com/office/drawing/2014/main" id="{3806E031-EDDB-44CB-BD9E-2CEBCF4D3A24}"/>
                </a:ext>
              </a:extLst>
            </p:cNvPr>
            <p:cNvGrpSpPr/>
            <p:nvPr/>
          </p:nvGrpSpPr>
          <p:grpSpPr>
            <a:xfrm flipH="1">
              <a:off x="1927484" y="4395875"/>
              <a:ext cx="766940" cy="979911"/>
              <a:chOff x="7437910" y="2927402"/>
              <a:chExt cx="2254475" cy="2880512"/>
            </a:xfrm>
          </p:grpSpPr>
          <p:sp>
            <p:nvSpPr>
              <p:cNvPr id="94" name="椭圆 50">
                <a:extLst>
                  <a:ext uri="{FF2B5EF4-FFF2-40B4-BE49-F238E27FC236}">
                    <a16:creationId xmlns:a16="http://schemas.microsoft.com/office/drawing/2014/main" id="{A5F3C3BE-B0E4-4AF5-AE6E-5C5EA63773E0}"/>
                  </a:ext>
                </a:extLst>
              </p:cNvPr>
              <p:cNvSpPr/>
              <p:nvPr/>
            </p:nvSpPr>
            <p:spPr>
              <a:xfrm rot="18900000">
                <a:off x="7501946" y="2927402"/>
                <a:ext cx="2190439"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5" name="椭圆 94">
                <a:extLst>
                  <a:ext uri="{FF2B5EF4-FFF2-40B4-BE49-F238E27FC236}">
                    <a16:creationId xmlns:a16="http://schemas.microsoft.com/office/drawing/2014/main" id="{02DE2CA3-5718-4187-83BA-7F13BA8334CB}"/>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635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6" name="椭圆 95">
                <a:extLst>
                  <a:ext uri="{FF2B5EF4-FFF2-40B4-BE49-F238E27FC236}">
                    <a16:creationId xmlns:a16="http://schemas.microsoft.com/office/drawing/2014/main" id="{6C3D8C43-E509-47EB-AC28-565421C884AF}"/>
                  </a:ext>
                </a:extLst>
              </p:cNvPr>
              <p:cNvSpPr/>
              <p:nvPr/>
            </p:nvSpPr>
            <p:spPr>
              <a:xfrm>
                <a:off x="7437910" y="3121028"/>
                <a:ext cx="1596495"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39700" dist="25400" dir="2700000">
                  <a:srgbClr val="5F6D6C">
                    <a:alpha val="2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91" name="椭圆 90">
              <a:extLst>
                <a:ext uri="{FF2B5EF4-FFF2-40B4-BE49-F238E27FC236}">
                  <a16:creationId xmlns:a16="http://schemas.microsoft.com/office/drawing/2014/main" id="{9DF3AAEF-8A71-4530-8A58-047ADC806746}"/>
                </a:ext>
              </a:extLst>
            </p:cNvPr>
            <p:cNvSpPr/>
            <p:nvPr/>
          </p:nvSpPr>
          <p:spPr>
            <a:xfrm flipH="1">
              <a:off x="2225431" y="4534613"/>
              <a:ext cx="394886" cy="394886"/>
            </a:xfrm>
            <a:prstGeom prst="ellipse">
              <a:avLst/>
            </a:prstGeom>
            <a:solidFill>
              <a:srgbClr val="F53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2" name="椭圆 91">
              <a:extLst>
                <a:ext uri="{FF2B5EF4-FFF2-40B4-BE49-F238E27FC236}">
                  <a16:creationId xmlns:a16="http://schemas.microsoft.com/office/drawing/2014/main" id="{6EA08711-3F67-4D85-BEC5-E4B8AE9B7694}"/>
                </a:ext>
              </a:extLst>
            </p:cNvPr>
            <p:cNvSpPr/>
            <p:nvPr/>
          </p:nvSpPr>
          <p:spPr>
            <a:xfrm flipH="1">
              <a:off x="2053051" y="4357830"/>
              <a:ext cx="785338" cy="785339"/>
            </a:xfrm>
            <a:prstGeom prst="ellipse">
              <a:avLst/>
            </a:prstGeom>
            <a:solidFill>
              <a:schemeClr val="bg1">
                <a:lumMod val="95000"/>
                <a:alpha val="21000"/>
              </a:schemeClr>
            </a:solidFill>
            <a:ln w="12700">
              <a:gradFill flip="none" rotWithShape="1">
                <a:gsLst>
                  <a:gs pos="0">
                    <a:schemeClr val="bg1"/>
                  </a:gs>
                  <a:gs pos="100000">
                    <a:schemeClr val="bg1">
                      <a:lumMod val="85000"/>
                    </a:schemeClr>
                  </a:gs>
                </a:gsLst>
                <a:lin ang="2700000" scaled="1"/>
                <a:tileRect/>
              </a:gradFill>
            </a:ln>
            <a:effectLst>
              <a:outerShdw blurRad="2159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3" name="文本框 92">
              <a:extLst>
                <a:ext uri="{FF2B5EF4-FFF2-40B4-BE49-F238E27FC236}">
                  <a16:creationId xmlns:a16="http://schemas.microsoft.com/office/drawing/2014/main" id="{16E56A4C-A3CC-44D8-BF37-A2371F75BA62}"/>
                </a:ext>
              </a:extLst>
            </p:cNvPr>
            <p:cNvSpPr txBox="1"/>
            <p:nvPr/>
          </p:nvSpPr>
          <p:spPr>
            <a:xfrm flipH="1">
              <a:off x="2105067" y="4541671"/>
              <a:ext cx="639868"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03</a:t>
              </a:r>
              <a:endParaRPr lang="zh-CN" altLang="en-US" sz="20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28" name="组合 127">
            <a:extLst>
              <a:ext uri="{FF2B5EF4-FFF2-40B4-BE49-F238E27FC236}">
                <a16:creationId xmlns:a16="http://schemas.microsoft.com/office/drawing/2014/main" id="{550EF6CD-7C67-4438-B80F-152976B4A85A}"/>
              </a:ext>
            </a:extLst>
          </p:cNvPr>
          <p:cNvGrpSpPr/>
          <p:nvPr/>
        </p:nvGrpSpPr>
        <p:grpSpPr>
          <a:xfrm>
            <a:off x="1612819" y="5316638"/>
            <a:ext cx="888742" cy="1044222"/>
            <a:chOff x="2004704" y="5349295"/>
            <a:chExt cx="888742" cy="1044222"/>
          </a:xfrm>
        </p:grpSpPr>
        <p:grpSp>
          <p:nvGrpSpPr>
            <p:cNvPr id="98" name="组合 97">
              <a:extLst>
                <a:ext uri="{FF2B5EF4-FFF2-40B4-BE49-F238E27FC236}">
                  <a16:creationId xmlns:a16="http://schemas.microsoft.com/office/drawing/2014/main" id="{452397E6-0680-4F86-A0B0-6052597C29F4}"/>
                </a:ext>
              </a:extLst>
            </p:cNvPr>
            <p:cNvGrpSpPr/>
            <p:nvPr/>
          </p:nvGrpSpPr>
          <p:grpSpPr>
            <a:xfrm>
              <a:off x="2126506" y="5413606"/>
              <a:ext cx="766940" cy="979911"/>
              <a:chOff x="7437910" y="2927402"/>
              <a:chExt cx="2254475" cy="2880512"/>
            </a:xfrm>
          </p:grpSpPr>
          <p:sp>
            <p:nvSpPr>
              <p:cNvPr id="102" name="椭圆 50">
                <a:extLst>
                  <a:ext uri="{FF2B5EF4-FFF2-40B4-BE49-F238E27FC236}">
                    <a16:creationId xmlns:a16="http://schemas.microsoft.com/office/drawing/2014/main" id="{8996AF78-7C3E-44E5-AD4E-2DFBF28848E0}"/>
                  </a:ext>
                </a:extLst>
              </p:cNvPr>
              <p:cNvSpPr/>
              <p:nvPr/>
            </p:nvSpPr>
            <p:spPr>
              <a:xfrm rot="18900000">
                <a:off x="7501946" y="2927402"/>
                <a:ext cx="2190439"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3" name="椭圆 102">
                <a:extLst>
                  <a:ext uri="{FF2B5EF4-FFF2-40B4-BE49-F238E27FC236}">
                    <a16:creationId xmlns:a16="http://schemas.microsoft.com/office/drawing/2014/main" id="{3FDFF871-A359-45B8-B884-A2E70D56CDE7}"/>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635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4" name="椭圆 103">
                <a:extLst>
                  <a:ext uri="{FF2B5EF4-FFF2-40B4-BE49-F238E27FC236}">
                    <a16:creationId xmlns:a16="http://schemas.microsoft.com/office/drawing/2014/main" id="{A8FE6BCC-6E22-428F-966C-9FD075AAAF0F}"/>
                  </a:ext>
                </a:extLst>
              </p:cNvPr>
              <p:cNvSpPr/>
              <p:nvPr/>
            </p:nvSpPr>
            <p:spPr>
              <a:xfrm>
                <a:off x="7437910" y="3121028"/>
                <a:ext cx="1596495"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39700" dist="25400" dir="2700000">
                  <a:srgbClr val="5F6D6C">
                    <a:alpha val="2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99" name="椭圆 98">
              <a:extLst>
                <a:ext uri="{FF2B5EF4-FFF2-40B4-BE49-F238E27FC236}">
                  <a16:creationId xmlns:a16="http://schemas.microsoft.com/office/drawing/2014/main" id="{9EAC1AC4-AC15-461C-BFEB-3A6D531BAE60}"/>
                </a:ext>
              </a:extLst>
            </p:cNvPr>
            <p:cNvSpPr/>
            <p:nvPr/>
          </p:nvSpPr>
          <p:spPr>
            <a:xfrm>
              <a:off x="2200613" y="5552344"/>
              <a:ext cx="394886" cy="394886"/>
            </a:xfrm>
            <a:prstGeom prst="ellipse">
              <a:avLst/>
            </a:prstGeom>
            <a:solidFill>
              <a:srgbClr val="F7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0" name="椭圆 99">
              <a:extLst>
                <a:ext uri="{FF2B5EF4-FFF2-40B4-BE49-F238E27FC236}">
                  <a16:creationId xmlns:a16="http://schemas.microsoft.com/office/drawing/2014/main" id="{20FA9915-DC9F-429C-85BF-B52CB606864A}"/>
                </a:ext>
              </a:extLst>
            </p:cNvPr>
            <p:cNvSpPr/>
            <p:nvPr/>
          </p:nvSpPr>
          <p:spPr>
            <a:xfrm>
              <a:off x="2004704" y="5349295"/>
              <a:ext cx="785338" cy="785339"/>
            </a:xfrm>
            <a:prstGeom prst="ellipse">
              <a:avLst/>
            </a:prstGeom>
            <a:solidFill>
              <a:schemeClr val="bg1">
                <a:lumMod val="95000"/>
                <a:alpha val="21000"/>
              </a:schemeClr>
            </a:solidFill>
            <a:ln w="12700">
              <a:gradFill flip="none" rotWithShape="1">
                <a:gsLst>
                  <a:gs pos="0">
                    <a:schemeClr val="bg1"/>
                  </a:gs>
                  <a:gs pos="100000">
                    <a:schemeClr val="bg1">
                      <a:lumMod val="85000"/>
                    </a:schemeClr>
                  </a:gs>
                </a:gsLst>
                <a:lin ang="2700000" scaled="1"/>
                <a:tileRect/>
              </a:gradFill>
            </a:ln>
            <a:effectLst>
              <a:outerShdw blurRad="2159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1" name="文本框 100">
              <a:extLst>
                <a:ext uri="{FF2B5EF4-FFF2-40B4-BE49-F238E27FC236}">
                  <a16:creationId xmlns:a16="http://schemas.microsoft.com/office/drawing/2014/main" id="{C5C9F344-D9D7-476A-B0C0-37358E1CA099}"/>
                </a:ext>
              </a:extLst>
            </p:cNvPr>
            <p:cNvSpPr txBox="1"/>
            <p:nvPr/>
          </p:nvSpPr>
          <p:spPr>
            <a:xfrm>
              <a:off x="2088448" y="5547715"/>
              <a:ext cx="639868"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04</a:t>
              </a:r>
              <a:endParaRPr lang="zh-CN" altLang="en-US" sz="20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27" name="组合 126">
            <a:extLst>
              <a:ext uri="{FF2B5EF4-FFF2-40B4-BE49-F238E27FC236}">
                <a16:creationId xmlns:a16="http://schemas.microsoft.com/office/drawing/2014/main" id="{48817ECE-6A41-4C70-B52A-52F716074203}"/>
              </a:ext>
            </a:extLst>
          </p:cNvPr>
          <p:cNvGrpSpPr/>
          <p:nvPr/>
        </p:nvGrpSpPr>
        <p:grpSpPr>
          <a:xfrm>
            <a:off x="1598903" y="3274954"/>
            <a:ext cx="884404" cy="1010806"/>
            <a:chOff x="1990788" y="3307611"/>
            <a:chExt cx="884404" cy="1010806"/>
          </a:xfrm>
        </p:grpSpPr>
        <p:grpSp>
          <p:nvGrpSpPr>
            <p:cNvPr id="106" name="组合 105">
              <a:extLst>
                <a:ext uri="{FF2B5EF4-FFF2-40B4-BE49-F238E27FC236}">
                  <a16:creationId xmlns:a16="http://schemas.microsoft.com/office/drawing/2014/main" id="{A3A6DEF3-815D-4E5C-880F-B62699E24A1E}"/>
                </a:ext>
              </a:extLst>
            </p:cNvPr>
            <p:cNvGrpSpPr/>
            <p:nvPr/>
          </p:nvGrpSpPr>
          <p:grpSpPr>
            <a:xfrm>
              <a:off x="2108252" y="3338506"/>
              <a:ext cx="766940" cy="979911"/>
              <a:chOff x="7437910" y="2927402"/>
              <a:chExt cx="2254475" cy="2880512"/>
            </a:xfrm>
          </p:grpSpPr>
          <p:sp>
            <p:nvSpPr>
              <p:cNvPr id="110" name="椭圆 50">
                <a:extLst>
                  <a:ext uri="{FF2B5EF4-FFF2-40B4-BE49-F238E27FC236}">
                    <a16:creationId xmlns:a16="http://schemas.microsoft.com/office/drawing/2014/main" id="{30B4FDAE-DC73-4CE0-90F0-EE61F23E45EF}"/>
                  </a:ext>
                </a:extLst>
              </p:cNvPr>
              <p:cNvSpPr/>
              <p:nvPr/>
            </p:nvSpPr>
            <p:spPr>
              <a:xfrm rot="18900000">
                <a:off x="7501946" y="2927402"/>
                <a:ext cx="2190439"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1" name="椭圆 110">
                <a:extLst>
                  <a:ext uri="{FF2B5EF4-FFF2-40B4-BE49-F238E27FC236}">
                    <a16:creationId xmlns:a16="http://schemas.microsoft.com/office/drawing/2014/main" id="{1B43EA82-CF38-4CC0-A7F7-1C34AB214DF2}"/>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635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2" name="椭圆 111">
                <a:extLst>
                  <a:ext uri="{FF2B5EF4-FFF2-40B4-BE49-F238E27FC236}">
                    <a16:creationId xmlns:a16="http://schemas.microsoft.com/office/drawing/2014/main" id="{2077FB62-4A6A-4CD2-A156-4BC9CC9B3FF3}"/>
                  </a:ext>
                </a:extLst>
              </p:cNvPr>
              <p:cNvSpPr/>
              <p:nvPr/>
            </p:nvSpPr>
            <p:spPr>
              <a:xfrm>
                <a:off x="7437910" y="3121028"/>
                <a:ext cx="1596495"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39700" dist="25400" dir="2700000">
                  <a:srgbClr val="5F6D6C">
                    <a:alpha val="2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07" name="椭圆 106">
              <a:extLst>
                <a:ext uri="{FF2B5EF4-FFF2-40B4-BE49-F238E27FC236}">
                  <a16:creationId xmlns:a16="http://schemas.microsoft.com/office/drawing/2014/main" id="{2D8F3E39-0CC5-48EC-87AB-2DBF6BA8475C}"/>
                </a:ext>
              </a:extLst>
            </p:cNvPr>
            <p:cNvSpPr/>
            <p:nvPr/>
          </p:nvSpPr>
          <p:spPr>
            <a:xfrm>
              <a:off x="2182359" y="3477244"/>
              <a:ext cx="394886" cy="394886"/>
            </a:xfrm>
            <a:prstGeom prst="ellipse">
              <a:avLst/>
            </a:prstGeom>
            <a:solidFill>
              <a:srgbClr val="33A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8" name="椭圆 107">
              <a:extLst>
                <a:ext uri="{FF2B5EF4-FFF2-40B4-BE49-F238E27FC236}">
                  <a16:creationId xmlns:a16="http://schemas.microsoft.com/office/drawing/2014/main" id="{4680650D-C3B5-48BB-8FB7-69A2113FF870}"/>
                </a:ext>
              </a:extLst>
            </p:cNvPr>
            <p:cNvSpPr/>
            <p:nvPr/>
          </p:nvSpPr>
          <p:spPr>
            <a:xfrm>
              <a:off x="1990788" y="3307611"/>
              <a:ext cx="785338" cy="785339"/>
            </a:xfrm>
            <a:prstGeom prst="ellipse">
              <a:avLst/>
            </a:prstGeom>
            <a:solidFill>
              <a:schemeClr val="bg1">
                <a:lumMod val="95000"/>
                <a:alpha val="21000"/>
              </a:schemeClr>
            </a:solidFill>
            <a:ln w="12700">
              <a:gradFill flip="none" rotWithShape="1">
                <a:gsLst>
                  <a:gs pos="0">
                    <a:schemeClr val="bg1"/>
                  </a:gs>
                  <a:gs pos="100000">
                    <a:schemeClr val="bg1">
                      <a:lumMod val="85000"/>
                    </a:schemeClr>
                  </a:gs>
                </a:gsLst>
                <a:lin ang="2700000" scaled="1"/>
                <a:tileRect/>
              </a:gradFill>
            </a:ln>
            <a:effectLst>
              <a:outerShdw blurRad="2159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9" name="文本框 108">
              <a:extLst>
                <a:ext uri="{FF2B5EF4-FFF2-40B4-BE49-F238E27FC236}">
                  <a16:creationId xmlns:a16="http://schemas.microsoft.com/office/drawing/2014/main" id="{98DDAEB9-0BFF-4E64-865A-4A8FFD3E171E}"/>
                </a:ext>
              </a:extLst>
            </p:cNvPr>
            <p:cNvSpPr txBox="1"/>
            <p:nvPr/>
          </p:nvSpPr>
          <p:spPr>
            <a:xfrm>
              <a:off x="2071174" y="3482547"/>
              <a:ext cx="639868"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02</a:t>
              </a:r>
              <a:endParaRPr lang="zh-CN" altLang="en-US" sz="20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26" name="组合 125">
            <a:extLst>
              <a:ext uri="{FF2B5EF4-FFF2-40B4-BE49-F238E27FC236}">
                <a16:creationId xmlns:a16="http://schemas.microsoft.com/office/drawing/2014/main" id="{076A6FA2-0840-4358-BBA3-0420C25DC22B}"/>
              </a:ext>
            </a:extLst>
          </p:cNvPr>
          <p:cNvGrpSpPr/>
          <p:nvPr/>
        </p:nvGrpSpPr>
        <p:grpSpPr>
          <a:xfrm>
            <a:off x="1586349" y="2245658"/>
            <a:ext cx="888404" cy="1039987"/>
            <a:chOff x="1978234" y="2278315"/>
            <a:chExt cx="888404" cy="1039987"/>
          </a:xfrm>
        </p:grpSpPr>
        <p:grpSp>
          <p:nvGrpSpPr>
            <p:cNvPr id="114" name="组合 113">
              <a:extLst>
                <a:ext uri="{FF2B5EF4-FFF2-40B4-BE49-F238E27FC236}">
                  <a16:creationId xmlns:a16="http://schemas.microsoft.com/office/drawing/2014/main" id="{42F72DD3-4D2E-476D-8532-842AE7D8623D}"/>
                </a:ext>
              </a:extLst>
            </p:cNvPr>
            <p:cNvGrpSpPr/>
            <p:nvPr/>
          </p:nvGrpSpPr>
          <p:grpSpPr>
            <a:xfrm>
              <a:off x="2099698" y="2338391"/>
              <a:ext cx="766940" cy="979911"/>
              <a:chOff x="7437910" y="2927402"/>
              <a:chExt cx="2254475" cy="2880512"/>
            </a:xfrm>
          </p:grpSpPr>
          <p:sp>
            <p:nvSpPr>
              <p:cNvPr id="118" name="椭圆 50">
                <a:extLst>
                  <a:ext uri="{FF2B5EF4-FFF2-40B4-BE49-F238E27FC236}">
                    <a16:creationId xmlns:a16="http://schemas.microsoft.com/office/drawing/2014/main" id="{1CF2D527-5323-40B3-B8A5-74407145BDEC}"/>
                  </a:ext>
                </a:extLst>
              </p:cNvPr>
              <p:cNvSpPr/>
              <p:nvPr/>
            </p:nvSpPr>
            <p:spPr>
              <a:xfrm rot="18900000">
                <a:off x="7501946" y="2927402"/>
                <a:ext cx="2190439"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9" name="椭圆 118">
                <a:extLst>
                  <a:ext uri="{FF2B5EF4-FFF2-40B4-BE49-F238E27FC236}">
                    <a16:creationId xmlns:a16="http://schemas.microsoft.com/office/drawing/2014/main" id="{19ABB960-DA05-4D0E-9512-593FE6C91FB6}"/>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635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0" name="椭圆 119">
                <a:extLst>
                  <a:ext uri="{FF2B5EF4-FFF2-40B4-BE49-F238E27FC236}">
                    <a16:creationId xmlns:a16="http://schemas.microsoft.com/office/drawing/2014/main" id="{1F11557B-856A-41C4-A504-41DA6436DEE8}"/>
                  </a:ext>
                </a:extLst>
              </p:cNvPr>
              <p:cNvSpPr/>
              <p:nvPr/>
            </p:nvSpPr>
            <p:spPr>
              <a:xfrm>
                <a:off x="7437910" y="3121028"/>
                <a:ext cx="1596495"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139700" dist="25400" dir="2700000">
                  <a:srgbClr val="5F6D6C">
                    <a:alpha val="2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15" name="椭圆 114">
              <a:extLst>
                <a:ext uri="{FF2B5EF4-FFF2-40B4-BE49-F238E27FC236}">
                  <a16:creationId xmlns:a16="http://schemas.microsoft.com/office/drawing/2014/main" id="{BBA9DC96-6639-4393-8750-8413D887C572}"/>
                </a:ext>
              </a:extLst>
            </p:cNvPr>
            <p:cNvSpPr/>
            <p:nvPr/>
          </p:nvSpPr>
          <p:spPr>
            <a:xfrm>
              <a:off x="2173805" y="2477129"/>
              <a:ext cx="394886" cy="39488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6" name="椭圆 115">
              <a:extLst>
                <a:ext uri="{FF2B5EF4-FFF2-40B4-BE49-F238E27FC236}">
                  <a16:creationId xmlns:a16="http://schemas.microsoft.com/office/drawing/2014/main" id="{E0974A1C-3037-4AA4-AB4F-9A4DB81EC902}"/>
                </a:ext>
              </a:extLst>
            </p:cNvPr>
            <p:cNvSpPr/>
            <p:nvPr/>
          </p:nvSpPr>
          <p:spPr>
            <a:xfrm>
              <a:off x="1978234" y="2278315"/>
              <a:ext cx="785338" cy="785339"/>
            </a:xfrm>
            <a:prstGeom prst="ellipse">
              <a:avLst/>
            </a:prstGeom>
            <a:solidFill>
              <a:schemeClr val="bg1">
                <a:lumMod val="95000"/>
                <a:alpha val="21000"/>
              </a:schemeClr>
            </a:solidFill>
            <a:ln w="12700">
              <a:gradFill flip="none" rotWithShape="1">
                <a:gsLst>
                  <a:gs pos="0">
                    <a:schemeClr val="bg1"/>
                  </a:gs>
                  <a:gs pos="100000">
                    <a:schemeClr val="bg1">
                      <a:lumMod val="85000"/>
                    </a:schemeClr>
                  </a:gs>
                </a:gsLst>
                <a:lin ang="2700000" scaled="1"/>
                <a:tileRect/>
              </a:gradFill>
            </a:ln>
            <a:effectLst>
              <a:outerShdw blurRad="2159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7" name="文本框 116">
              <a:extLst>
                <a:ext uri="{FF2B5EF4-FFF2-40B4-BE49-F238E27FC236}">
                  <a16:creationId xmlns:a16="http://schemas.microsoft.com/office/drawing/2014/main" id="{E1999A92-BF66-41D2-9549-F9D21C200014}"/>
                </a:ext>
              </a:extLst>
            </p:cNvPr>
            <p:cNvSpPr txBox="1"/>
            <p:nvPr/>
          </p:nvSpPr>
          <p:spPr>
            <a:xfrm>
              <a:off x="2053580" y="2468559"/>
              <a:ext cx="639868"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20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25" name="组合 124">
            <a:extLst>
              <a:ext uri="{FF2B5EF4-FFF2-40B4-BE49-F238E27FC236}">
                <a16:creationId xmlns:a16="http://schemas.microsoft.com/office/drawing/2014/main" id="{69960B60-734F-40E4-A3F9-6B1E6F7597AB}"/>
              </a:ext>
            </a:extLst>
          </p:cNvPr>
          <p:cNvGrpSpPr/>
          <p:nvPr/>
        </p:nvGrpSpPr>
        <p:grpSpPr>
          <a:xfrm>
            <a:off x="10176820" y="3371718"/>
            <a:ext cx="592055" cy="592055"/>
            <a:chOff x="10568705" y="3404375"/>
            <a:chExt cx="592055" cy="592055"/>
          </a:xfrm>
        </p:grpSpPr>
        <p:sp>
          <p:nvSpPr>
            <p:cNvPr id="3" name="Freeform 23">
              <a:extLst>
                <a:ext uri="{FF2B5EF4-FFF2-40B4-BE49-F238E27FC236}">
                  <a16:creationId xmlns:a16="http://schemas.microsoft.com/office/drawing/2014/main" id="{B85F56C5-E7FB-4302-A81F-337BA4EAD953}"/>
                </a:ext>
              </a:extLst>
            </p:cNvPr>
            <p:cNvSpPr>
              <a:spLocks noEditPoints="1"/>
            </p:cNvSpPr>
            <p:nvPr/>
          </p:nvSpPr>
          <p:spPr bwMode="auto">
            <a:xfrm>
              <a:off x="10568705" y="3404375"/>
              <a:ext cx="592055" cy="592055"/>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rgbClr val="5AB5C0"/>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3" name="Freeform 24">
              <a:extLst>
                <a:ext uri="{FF2B5EF4-FFF2-40B4-BE49-F238E27FC236}">
                  <a16:creationId xmlns:a16="http://schemas.microsoft.com/office/drawing/2014/main" id="{0935909B-D785-484C-A5C9-8C48B36416D1}"/>
                </a:ext>
              </a:extLst>
            </p:cNvPr>
            <p:cNvSpPr>
              <a:spLocks/>
            </p:cNvSpPr>
            <p:nvPr/>
          </p:nvSpPr>
          <p:spPr bwMode="auto">
            <a:xfrm>
              <a:off x="10842165" y="3477386"/>
              <a:ext cx="232309" cy="244256"/>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rgbClr val="5AB5C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43" name="矩形 142">
            <a:extLst>
              <a:ext uri="{FF2B5EF4-FFF2-40B4-BE49-F238E27FC236}">
                <a16:creationId xmlns:a16="http://schemas.microsoft.com/office/drawing/2014/main" id="{862A17C4-6A86-4791-B899-A659C287E89C}"/>
              </a:ext>
            </a:extLst>
          </p:cNvPr>
          <p:cNvSpPr/>
          <p:nvPr/>
        </p:nvSpPr>
        <p:spPr>
          <a:xfrm>
            <a:off x="2766671" y="1291445"/>
            <a:ext cx="6172200" cy="61555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dist"/>
            <a:r>
              <a:rPr lang="zh-CN" altLang="en-US" sz="3400" b="1" cap="none" spc="0" dirty="0">
                <a:ln/>
                <a:solidFill>
                  <a:schemeClr val="accent3"/>
                </a:solidFill>
                <a:effectLst/>
                <a:latin typeface="Arial" panose="020B0604020202020204" pitchFamily="34" charset="0"/>
                <a:ea typeface="微软雅黑 Light" panose="020B0502040204020203" pitchFamily="34" charset="-122"/>
                <a:sym typeface="Arial" panose="020B0604020202020204" pitchFamily="34" charset="0"/>
              </a:rPr>
              <a:t>收缩压达标 </a:t>
            </a:r>
            <a:r>
              <a:rPr lang="en-US" altLang="zh-CN" sz="3400" b="1" cap="none" spc="0" dirty="0">
                <a:ln/>
                <a:solidFill>
                  <a:schemeClr val="accent3"/>
                </a:solidFill>
                <a:effectLst/>
                <a:latin typeface="Arial" panose="020B0604020202020204" pitchFamily="34" charset="0"/>
                <a:ea typeface="微软雅黑 Light" panose="020B0502040204020203" pitchFamily="34" charset="-122"/>
                <a:sym typeface="Arial" panose="020B0604020202020204" pitchFamily="34" charset="0"/>
              </a:rPr>
              <a:t>&amp; </a:t>
            </a:r>
            <a:r>
              <a:rPr lang="zh-CN" altLang="en-US" sz="3400" b="1" cap="none" spc="0" dirty="0">
                <a:ln/>
                <a:solidFill>
                  <a:schemeClr val="accent3"/>
                </a:solidFill>
                <a:effectLst/>
                <a:latin typeface="Arial" panose="020B0604020202020204" pitchFamily="34" charset="0"/>
                <a:ea typeface="微软雅黑 Light" panose="020B0502040204020203" pitchFamily="34" charset="-122"/>
                <a:sym typeface="Arial" panose="020B0604020202020204" pitchFamily="34" charset="0"/>
              </a:rPr>
              <a:t>加强监测</a:t>
            </a:r>
          </a:p>
        </p:txBody>
      </p:sp>
    </p:spTree>
    <p:extLst>
      <p:ext uri="{BB962C8B-B14F-4D97-AF65-F5344CB8AC3E}">
        <p14:creationId xmlns:p14="http://schemas.microsoft.com/office/powerpoint/2010/main" val="237136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A64673-64D4-4C67-AC90-0A905FB968E7}"/>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治疗原则</a:t>
            </a:r>
          </a:p>
        </p:txBody>
      </p:sp>
      <p:sp>
        <p:nvSpPr>
          <p:cNvPr id="4" name="灯片编号占位符 3">
            <a:extLst>
              <a:ext uri="{FF2B5EF4-FFF2-40B4-BE49-F238E27FC236}">
                <a16:creationId xmlns:a16="http://schemas.microsoft.com/office/drawing/2014/main" id="{43B509A7-2EF6-4EED-BBE4-747CF3498A2C}"/>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11</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7" name="组合 6">
            <a:extLst>
              <a:ext uri="{FF2B5EF4-FFF2-40B4-BE49-F238E27FC236}">
                <a16:creationId xmlns:a16="http://schemas.microsoft.com/office/drawing/2014/main" id="{172E875C-F532-4EE3-A407-7CC8F0BB9307}"/>
              </a:ext>
            </a:extLst>
          </p:cNvPr>
          <p:cNvGrpSpPr/>
          <p:nvPr/>
        </p:nvGrpSpPr>
        <p:grpSpPr>
          <a:xfrm>
            <a:off x="5006153" y="1352212"/>
            <a:ext cx="1842479" cy="969591"/>
            <a:chOff x="5046406" y="1249706"/>
            <a:chExt cx="1583023" cy="772552"/>
          </a:xfrm>
        </p:grpSpPr>
        <p:grpSp>
          <p:nvGrpSpPr>
            <p:cNvPr id="8" name="组合 7">
              <a:extLst>
                <a:ext uri="{FF2B5EF4-FFF2-40B4-BE49-F238E27FC236}">
                  <a16:creationId xmlns:a16="http://schemas.microsoft.com/office/drawing/2014/main" id="{B8868908-E384-484F-844E-8CD1DC4A37B4}"/>
                </a:ext>
              </a:extLst>
            </p:cNvPr>
            <p:cNvGrpSpPr/>
            <p:nvPr/>
          </p:nvGrpSpPr>
          <p:grpSpPr>
            <a:xfrm>
              <a:off x="5046406" y="1249706"/>
              <a:ext cx="1583023" cy="772552"/>
              <a:chOff x="1612612" y="4305979"/>
              <a:chExt cx="1583023" cy="772552"/>
            </a:xfrm>
          </p:grpSpPr>
          <p:grpSp>
            <p:nvGrpSpPr>
              <p:cNvPr id="16" name="组合 15">
                <a:extLst>
                  <a:ext uri="{FF2B5EF4-FFF2-40B4-BE49-F238E27FC236}">
                    <a16:creationId xmlns:a16="http://schemas.microsoft.com/office/drawing/2014/main" id="{73A4BCCC-176C-4CE0-B1C2-76C0B3258740}"/>
                  </a:ext>
                </a:extLst>
              </p:cNvPr>
              <p:cNvGrpSpPr/>
              <p:nvPr/>
            </p:nvGrpSpPr>
            <p:grpSpPr>
              <a:xfrm>
                <a:off x="1612612" y="4305979"/>
                <a:ext cx="1583023" cy="772552"/>
                <a:chOff x="1612612" y="4305979"/>
                <a:chExt cx="1583023" cy="772552"/>
              </a:xfrm>
            </p:grpSpPr>
            <p:sp>
              <p:nvSpPr>
                <p:cNvPr id="18" name="任意多边形 108">
                  <a:extLst>
                    <a:ext uri="{FF2B5EF4-FFF2-40B4-BE49-F238E27FC236}">
                      <a16:creationId xmlns:a16="http://schemas.microsoft.com/office/drawing/2014/main" id="{51DC7A85-C975-4BA8-9B21-AD4987BBBEE1}"/>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9" name="任意多边形 109">
                  <a:extLst>
                    <a:ext uri="{FF2B5EF4-FFF2-40B4-BE49-F238E27FC236}">
                      <a16:creationId xmlns:a16="http://schemas.microsoft.com/office/drawing/2014/main" id="{0FE04789-6579-4F63-9300-16C29ED22A3D}"/>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0" name="任意多边形 110">
                  <a:extLst>
                    <a:ext uri="{FF2B5EF4-FFF2-40B4-BE49-F238E27FC236}">
                      <a16:creationId xmlns:a16="http://schemas.microsoft.com/office/drawing/2014/main" id="{DC67F497-37F3-468D-9110-F927783BDD2E}"/>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7" name="矩形 16">
                <a:extLst>
                  <a:ext uri="{FF2B5EF4-FFF2-40B4-BE49-F238E27FC236}">
                    <a16:creationId xmlns:a16="http://schemas.microsoft.com/office/drawing/2014/main" id="{5741ED9A-92FC-43EC-9BAB-24EF6F6A8C50}"/>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9" name="Group 198">
              <a:extLst>
                <a:ext uri="{FF2B5EF4-FFF2-40B4-BE49-F238E27FC236}">
                  <a16:creationId xmlns:a16="http://schemas.microsoft.com/office/drawing/2014/main" id="{F2235E0F-8886-4438-9032-D2A0AB7B47F7}"/>
                </a:ext>
              </a:extLst>
            </p:cNvPr>
            <p:cNvGrpSpPr>
              <a:grpSpLocks noChangeAspect="1"/>
            </p:cNvGrpSpPr>
            <p:nvPr/>
          </p:nvGrpSpPr>
          <p:grpSpPr bwMode="auto">
            <a:xfrm>
              <a:off x="5750983" y="1453631"/>
              <a:ext cx="427208" cy="328539"/>
              <a:chOff x="2216" y="2944"/>
              <a:chExt cx="394" cy="303"/>
            </a:xfrm>
            <a:solidFill>
              <a:schemeClr val="bg1"/>
            </a:solidFill>
            <a:effectLst>
              <a:outerShdw blurRad="50800" dist="25400" dir="2700000" algn="tl" rotWithShape="0">
                <a:prstClr val="black">
                  <a:alpha val="30000"/>
                </a:prstClr>
              </a:outerShdw>
            </a:effectLst>
          </p:grpSpPr>
          <p:sp>
            <p:nvSpPr>
              <p:cNvPr id="10" name="Line 203">
                <a:extLst>
                  <a:ext uri="{FF2B5EF4-FFF2-40B4-BE49-F238E27FC236}">
                    <a16:creationId xmlns:a16="http://schemas.microsoft.com/office/drawing/2014/main" id="{3AB5AA91-D77B-4746-A12F-80E5D3D2F240}"/>
                  </a:ext>
                </a:extLst>
              </p:cNvPr>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1" name="Line 204">
                <a:extLst>
                  <a:ext uri="{FF2B5EF4-FFF2-40B4-BE49-F238E27FC236}">
                    <a16:creationId xmlns:a16="http://schemas.microsoft.com/office/drawing/2014/main" id="{1715FF5A-1BC7-427C-8B60-1A86C1EB03AD}"/>
                  </a:ext>
                </a:extLst>
              </p:cNvPr>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2" name="Freeform 205">
                <a:extLst>
                  <a:ext uri="{FF2B5EF4-FFF2-40B4-BE49-F238E27FC236}">
                    <a16:creationId xmlns:a16="http://schemas.microsoft.com/office/drawing/2014/main" id="{49474B0C-05DD-4CBF-8048-7BCEFF2D4DC8}"/>
                  </a:ext>
                </a:extLst>
              </p:cNvPr>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3" name="Freeform 206">
                <a:extLst>
                  <a:ext uri="{FF2B5EF4-FFF2-40B4-BE49-F238E27FC236}">
                    <a16:creationId xmlns:a16="http://schemas.microsoft.com/office/drawing/2014/main" id="{116A893A-E00F-43CC-B194-E9CBE9B8DCFF}"/>
                  </a:ext>
                </a:extLst>
              </p:cNvPr>
              <p:cNvSpPr>
                <a:spLocks/>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Freeform 207">
                <a:extLst>
                  <a:ext uri="{FF2B5EF4-FFF2-40B4-BE49-F238E27FC236}">
                    <a16:creationId xmlns:a16="http://schemas.microsoft.com/office/drawing/2014/main" id="{10DF0FB3-8A3F-4A22-BBA2-A88A801BCC87}"/>
                  </a:ext>
                </a:extLst>
              </p:cNvPr>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Freeform 208">
                <a:extLst>
                  <a:ext uri="{FF2B5EF4-FFF2-40B4-BE49-F238E27FC236}">
                    <a16:creationId xmlns:a16="http://schemas.microsoft.com/office/drawing/2014/main" id="{F4E2CD0C-9930-4731-87FB-2DE1582FA44A}"/>
                  </a:ext>
                </a:extLst>
              </p:cNvPr>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22" name="组合 21">
            <a:extLst>
              <a:ext uri="{FF2B5EF4-FFF2-40B4-BE49-F238E27FC236}">
                <a16:creationId xmlns:a16="http://schemas.microsoft.com/office/drawing/2014/main" id="{A35B97E4-B211-4FFF-8346-AE749BEA3928}"/>
              </a:ext>
            </a:extLst>
          </p:cNvPr>
          <p:cNvGrpSpPr/>
          <p:nvPr/>
        </p:nvGrpSpPr>
        <p:grpSpPr>
          <a:xfrm>
            <a:off x="1199950" y="5187986"/>
            <a:ext cx="1677827" cy="966603"/>
            <a:chOff x="1776188" y="4305978"/>
            <a:chExt cx="1441557" cy="770171"/>
          </a:xfrm>
        </p:grpSpPr>
        <p:grpSp>
          <p:nvGrpSpPr>
            <p:cNvPr id="23" name="组合 22">
              <a:extLst>
                <a:ext uri="{FF2B5EF4-FFF2-40B4-BE49-F238E27FC236}">
                  <a16:creationId xmlns:a16="http://schemas.microsoft.com/office/drawing/2014/main" id="{F836EA31-537F-4403-8D05-8A93BE34BCF3}"/>
                </a:ext>
              </a:extLst>
            </p:cNvPr>
            <p:cNvGrpSpPr/>
            <p:nvPr/>
          </p:nvGrpSpPr>
          <p:grpSpPr>
            <a:xfrm>
              <a:off x="1776188" y="4305978"/>
              <a:ext cx="1441557" cy="770171"/>
              <a:chOff x="1612612" y="4305978"/>
              <a:chExt cx="1441557" cy="770171"/>
            </a:xfrm>
          </p:grpSpPr>
          <p:grpSp>
            <p:nvGrpSpPr>
              <p:cNvPr id="32" name="组合 31">
                <a:extLst>
                  <a:ext uri="{FF2B5EF4-FFF2-40B4-BE49-F238E27FC236}">
                    <a16:creationId xmlns:a16="http://schemas.microsoft.com/office/drawing/2014/main" id="{7F824E40-9AAD-498A-8EC8-A4C8BC7D24B3}"/>
                  </a:ext>
                </a:extLst>
              </p:cNvPr>
              <p:cNvGrpSpPr/>
              <p:nvPr/>
            </p:nvGrpSpPr>
            <p:grpSpPr>
              <a:xfrm>
                <a:off x="1612612" y="4305978"/>
                <a:ext cx="1441557" cy="770171"/>
                <a:chOff x="1612612" y="4305978"/>
                <a:chExt cx="1441557" cy="770171"/>
              </a:xfrm>
            </p:grpSpPr>
            <p:sp>
              <p:nvSpPr>
                <p:cNvPr id="34" name="任意多边形 124">
                  <a:extLst>
                    <a:ext uri="{FF2B5EF4-FFF2-40B4-BE49-F238E27FC236}">
                      <a16:creationId xmlns:a16="http://schemas.microsoft.com/office/drawing/2014/main" id="{E595AC68-CA9C-4257-839C-82343237FFA1}"/>
                    </a:ext>
                  </a:extLst>
                </p:cNvPr>
                <p:cNvSpPr/>
                <p:nvPr/>
              </p:nvSpPr>
              <p:spPr>
                <a:xfrm>
                  <a:off x="1612612" y="4305978"/>
                  <a:ext cx="1340135" cy="770171"/>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135" h="770171">
                      <a:moveTo>
                        <a:pt x="0" y="372499"/>
                      </a:moveTo>
                      <a:lnTo>
                        <a:pt x="587660" y="0"/>
                      </a:lnTo>
                      <a:lnTo>
                        <a:pt x="1340135" y="0"/>
                      </a:lnTo>
                      <a:lnTo>
                        <a:pt x="1340135" y="770171"/>
                      </a:lnTo>
                      <a:lnTo>
                        <a:pt x="587660" y="770171"/>
                      </a:lnTo>
                      <a:lnTo>
                        <a:pt x="0" y="37249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5" name="任意多边形 125">
                  <a:extLst>
                    <a:ext uri="{FF2B5EF4-FFF2-40B4-BE49-F238E27FC236}">
                      <a16:creationId xmlns:a16="http://schemas.microsoft.com/office/drawing/2014/main" id="{5A9C579F-1BFE-47AA-9623-8916C0C4B895}"/>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6" name="任意多边形 126">
                  <a:extLst>
                    <a:ext uri="{FF2B5EF4-FFF2-40B4-BE49-F238E27FC236}">
                      <a16:creationId xmlns:a16="http://schemas.microsoft.com/office/drawing/2014/main" id="{89299FBF-2638-47CB-A8E9-9CEBF5EC8467}"/>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3" name="矩形 32">
                <a:extLst>
                  <a:ext uri="{FF2B5EF4-FFF2-40B4-BE49-F238E27FC236}">
                    <a16:creationId xmlns:a16="http://schemas.microsoft.com/office/drawing/2014/main" id="{1FF3BF46-8F42-441F-8775-7B3388B655E0}"/>
                  </a:ext>
                </a:extLst>
              </p:cNvPr>
              <p:cNvSpPr/>
              <p:nvPr/>
            </p:nvSpPr>
            <p:spPr>
              <a:xfrm>
                <a:off x="2762250" y="4305978"/>
                <a:ext cx="237154" cy="770171"/>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4" name="Group 181">
              <a:extLst>
                <a:ext uri="{FF2B5EF4-FFF2-40B4-BE49-F238E27FC236}">
                  <a16:creationId xmlns:a16="http://schemas.microsoft.com/office/drawing/2014/main" id="{69867468-9BDC-448A-B2E4-ECBD815A33DD}"/>
                </a:ext>
              </a:extLst>
            </p:cNvPr>
            <p:cNvGrpSpPr>
              <a:grpSpLocks noChangeAspect="1"/>
            </p:cNvGrpSpPr>
            <p:nvPr/>
          </p:nvGrpSpPr>
          <p:grpSpPr bwMode="auto">
            <a:xfrm>
              <a:off x="2470095" y="4469247"/>
              <a:ext cx="445641" cy="442387"/>
              <a:chOff x="2160" y="2262"/>
              <a:chExt cx="411" cy="408"/>
            </a:xfrm>
            <a:solidFill>
              <a:schemeClr val="bg1"/>
            </a:solidFill>
            <a:effectLst>
              <a:outerShdw blurRad="50800" dist="25400" dir="2700000" algn="tl" rotWithShape="0">
                <a:prstClr val="black">
                  <a:alpha val="30000"/>
                </a:prstClr>
              </a:outerShdw>
            </a:effectLst>
          </p:grpSpPr>
          <p:sp>
            <p:nvSpPr>
              <p:cNvPr id="25" name="Freeform 189">
                <a:extLst>
                  <a:ext uri="{FF2B5EF4-FFF2-40B4-BE49-F238E27FC236}">
                    <a16:creationId xmlns:a16="http://schemas.microsoft.com/office/drawing/2014/main" id="{89320CA6-229C-4FC5-9EE7-BEFBF842C1EA}"/>
                  </a:ext>
                </a:extLst>
              </p:cNvPr>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6" name="Freeform 190">
                <a:extLst>
                  <a:ext uri="{FF2B5EF4-FFF2-40B4-BE49-F238E27FC236}">
                    <a16:creationId xmlns:a16="http://schemas.microsoft.com/office/drawing/2014/main" id="{EF1FE713-B92D-4097-A88B-2D46996537F1}"/>
                  </a:ext>
                </a:extLst>
              </p:cNvPr>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7" name="Freeform 191">
                <a:extLst>
                  <a:ext uri="{FF2B5EF4-FFF2-40B4-BE49-F238E27FC236}">
                    <a16:creationId xmlns:a16="http://schemas.microsoft.com/office/drawing/2014/main" id="{F7108F98-3A40-402C-9FB9-7B4423A06510}"/>
                  </a:ext>
                </a:extLst>
              </p:cNvPr>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8" name="Freeform 192">
                <a:extLst>
                  <a:ext uri="{FF2B5EF4-FFF2-40B4-BE49-F238E27FC236}">
                    <a16:creationId xmlns:a16="http://schemas.microsoft.com/office/drawing/2014/main" id="{187EF63B-32BD-42FB-A417-58AF191683CF}"/>
                  </a:ext>
                </a:extLst>
              </p:cNvPr>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9" name="Freeform 193">
                <a:extLst>
                  <a:ext uri="{FF2B5EF4-FFF2-40B4-BE49-F238E27FC236}">
                    <a16:creationId xmlns:a16="http://schemas.microsoft.com/office/drawing/2014/main" id="{60117E28-E004-44B4-AF4E-3125F968E239}"/>
                  </a:ext>
                </a:extLst>
              </p:cNvPr>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0" name="Freeform 194">
                <a:extLst>
                  <a:ext uri="{FF2B5EF4-FFF2-40B4-BE49-F238E27FC236}">
                    <a16:creationId xmlns:a16="http://schemas.microsoft.com/office/drawing/2014/main" id="{6A740494-4211-405A-A58E-E9C09807A578}"/>
                  </a:ext>
                </a:extLst>
              </p:cNvPr>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1" name="Freeform 195">
                <a:extLst>
                  <a:ext uri="{FF2B5EF4-FFF2-40B4-BE49-F238E27FC236}">
                    <a16:creationId xmlns:a16="http://schemas.microsoft.com/office/drawing/2014/main" id="{EEF93FB5-5F52-4531-876A-E83F9645888D}"/>
                  </a:ext>
                </a:extLst>
              </p:cNvPr>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37" name="组合 36">
            <a:extLst>
              <a:ext uri="{FF2B5EF4-FFF2-40B4-BE49-F238E27FC236}">
                <a16:creationId xmlns:a16="http://schemas.microsoft.com/office/drawing/2014/main" id="{60C8EFEA-850D-4D53-B591-732658C7FC7F}"/>
              </a:ext>
            </a:extLst>
          </p:cNvPr>
          <p:cNvGrpSpPr/>
          <p:nvPr/>
        </p:nvGrpSpPr>
        <p:grpSpPr>
          <a:xfrm>
            <a:off x="2074102" y="4213412"/>
            <a:ext cx="1842479" cy="969591"/>
            <a:chOff x="2527243" y="3529456"/>
            <a:chExt cx="1583023" cy="772552"/>
          </a:xfrm>
        </p:grpSpPr>
        <p:grpSp>
          <p:nvGrpSpPr>
            <p:cNvPr id="38" name="组合 37">
              <a:extLst>
                <a:ext uri="{FF2B5EF4-FFF2-40B4-BE49-F238E27FC236}">
                  <a16:creationId xmlns:a16="http://schemas.microsoft.com/office/drawing/2014/main" id="{0C3DBF74-4E51-4643-8A3C-4FC36B51F289}"/>
                </a:ext>
              </a:extLst>
            </p:cNvPr>
            <p:cNvGrpSpPr/>
            <p:nvPr/>
          </p:nvGrpSpPr>
          <p:grpSpPr>
            <a:xfrm>
              <a:off x="2527243" y="3529456"/>
              <a:ext cx="1583023" cy="772552"/>
              <a:chOff x="1612612" y="4305979"/>
              <a:chExt cx="1583023" cy="772552"/>
            </a:xfrm>
          </p:grpSpPr>
          <p:grpSp>
            <p:nvGrpSpPr>
              <p:cNvPr id="40" name="组合 39">
                <a:extLst>
                  <a:ext uri="{FF2B5EF4-FFF2-40B4-BE49-F238E27FC236}">
                    <a16:creationId xmlns:a16="http://schemas.microsoft.com/office/drawing/2014/main" id="{81E42253-C253-47C0-A0EB-DFE7BFACD73C}"/>
                  </a:ext>
                </a:extLst>
              </p:cNvPr>
              <p:cNvGrpSpPr/>
              <p:nvPr/>
            </p:nvGrpSpPr>
            <p:grpSpPr>
              <a:xfrm>
                <a:off x="1612612" y="4305979"/>
                <a:ext cx="1583023" cy="772552"/>
                <a:chOff x="1612612" y="4305979"/>
                <a:chExt cx="1583023" cy="772552"/>
              </a:xfrm>
            </p:grpSpPr>
            <p:sp>
              <p:nvSpPr>
                <p:cNvPr id="42" name="任意多边形 132">
                  <a:extLst>
                    <a:ext uri="{FF2B5EF4-FFF2-40B4-BE49-F238E27FC236}">
                      <a16:creationId xmlns:a16="http://schemas.microsoft.com/office/drawing/2014/main" id="{95AACA10-F00C-4D0C-90B2-966689C11F2A}"/>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F63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3" name="任意多边形 133">
                  <a:extLst>
                    <a:ext uri="{FF2B5EF4-FFF2-40B4-BE49-F238E27FC236}">
                      <a16:creationId xmlns:a16="http://schemas.microsoft.com/office/drawing/2014/main" id="{373B5726-1E4E-4CB9-87E4-7F1C3C93B00B}"/>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4" name="任意多边形 134">
                  <a:extLst>
                    <a:ext uri="{FF2B5EF4-FFF2-40B4-BE49-F238E27FC236}">
                      <a16:creationId xmlns:a16="http://schemas.microsoft.com/office/drawing/2014/main" id="{6EEC7AE9-A7D2-4CC0-91CE-08F988B82272}"/>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41" name="矩形 40">
                <a:extLst>
                  <a:ext uri="{FF2B5EF4-FFF2-40B4-BE49-F238E27FC236}">
                    <a16:creationId xmlns:a16="http://schemas.microsoft.com/office/drawing/2014/main" id="{3BB73D6F-FFAC-4BD9-8C8A-B123B2F4FC8D}"/>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9" name="Freeform 19">
              <a:extLst>
                <a:ext uri="{FF2B5EF4-FFF2-40B4-BE49-F238E27FC236}">
                  <a16:creationId xmlns:a16="http://schemas.microsoft.com/office/drawing/2014/main" id="{8E8F72D7-5177-49E6-AF03-6D9EE315A188}"/>
                </a:ext>
              </a:extLst>
            </p:cNvPr>
            <p:cNvSpPr>
              <a:spLocks/>
            </p:cNvSpPr>
            <p:nvPr/>
          </p:nvSpPr>
          <p:spPr bwMode="auto">
            <a:xfrm>
              <a:off x="3326988" y="3689644"/>
              <a:ext cx="230657" cy="45145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a:outerShdw blurRad="508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5" name="组合 44">
            <a:extLst>
              <a:ext uri="{FF2B5EF4-FFF2-40B4-BE49-F238E27FC236}">
                <a16:creationId xmlns:a16="http://schemas.microsoft.com/office/drawing/2014/main" id="{C1A4832B-5F5D-43AC-A854-76FF7BA48109}"/>
              </a:ext>
            </a:extLst>
          </p:cNvPr>
          <p:cNvGrpSpPr/>
          <p:nvPr/>
        </p:nvGrpSpPr>
        <p:grpSpPr>
          <a:xfrm>
            <a:off x="3050578" y="3256829"/>
            <a:ext cx="1842479" cy="969591"/>
            <a:chOff x="3366213" y="2767269"/>
            <a:chExt cx="1583023" cy="772552"/>
          </a:xfrm>
        </p:grpSpPr>
        <p:grpSp>
          <p:nvGrpSpPr>
            <p:cNvPr id="46" name="组合 45">
              <a:extLst>
                <a:ext uri="{FF2B5EF4-FFF2-40B4-BE49-F238E27FC236}">
                  <a16:creationId xmlns:a16="http://schemas.microsoft.com/office/drawing/2014/main" id="{84859D60-600A-4BE4-B06C-9C91BCD82D26}"/>
                </a:ext>
              </a:extLst>
            </p:cNvPr>
            <p:cNvGrpSpPr/>
            <p:nvPr/>
          </p:nvGrpSpPr>
          <p:grpSpPr>
            <a:xfrm>
              <a:off x="3366213" y="2767269"/>
              <a:ext cx="1583023" cy="772552"/>
              <a:chOff x="1612612" y="4305979"/>
              <a:chExt cx="1583023" cy="772552"/>
            </a:xfrm>
          </p:grpSpPr>
          <p:grpSp>
            <p:nvGrpSpPr>
              <p:cNvPr id="48" name="组合 47">
                <a:extLst>
                  <a:ext uri="{FF2B5EF4-FFF2-40B4-BE49-F238E27FC236}">
                    <a16:creationId xmlns:a16="http://schemas.microsoft.com/office/drawing/2014/main" id="{727E2728-E94D-4483-87A4-DB63F1D05BD2}"/>
                  </a:ext>
                </a:extLst>
              </p:cNvPr>
              <p:cNvGrpSpPr/>
              <p:nvPr/>
            </p:nvGrpSpPr>
            <p:grpSpPr>
              <a:xfrm>
                <a:off x="1612612" y="4305979"/>
                <a:ext cx="1583023" cy="772552"/>
                <a:chOff x="1612612" y="4305979"/>
                <a:chExt cx="1583023" cy="772552"/>
              </a:xfrm>
            </p:grpSpPr>
            <p:sp>
              <p:nvSpPr>
                <p:cNvPr id="50" name="任意多边形 140">
                  <a:extLst>
                    <a:ext uri="{FF2B5EF4-FFF2-40B4-BE49-F238E27FC236}">
                      <a16:creationId xmlns:a16="http://schemas.microsoft.com/office/drawing/2014/main" id="{18733C80-9B28-4CFD-9E08-3841067FA3F8}"/>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1" name="任意多边形 141">
                  <a:extLst>
                    <a:ext uri="{FF2B5EF4-FFF2-40B4-BE49-F238E27FC236}">
                      <a16:creationId xmlns:a16="http://schemas.microsoft.com/office/drawing/2014/main" id="{0EC0FE21-9F53-48E3-95EB-16BEF9CF1ED4}"/>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2" name="任意多边形 142">
                  <a:extLst>
                    <a:ext uri="{FF2B5EF4-FFF2-40B4-BE49-F238E27FC236}">
                      <a16:creationId xmlns:a16="http://schemas.microsoft.com/office/drawing/2014/main" id="{DAF1E928-99C1-4547-8E98-5C9DEC3A112D}"/>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49" name="矩形 48">
                <a:extLst>
                  <a:ext uri="{FF2B5EF4-FFF2-40B4-BE49-F238E27FC236}">
                    <a16:creationId xmlns:a16="http://schemas.microsoft.com/office/drawing/2014/main" id="{35C4DDA7-3386-4A3D-9D4E-715B1CF3B322}"/>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47" name="Freeform 28">
              <a:extLst>
                <a:ext uri="{FF2B5EF4-FFF2-40B4-BE49-F238E27FC236}">
                  <a16:creationId xmlns:a16="http://schemas.microsoft.com/office/drawing/2014/main" id="{934777E4-02C2-46FB-9491-8962C4910186}"/>
                </a:ext>
              </a:extLst>
            </p:cNvPr>
            <p:cNvSpPr>
              <a:spLocks noEditPoints="1"/>
            </p:cNvSpPr>
            <p:nvPr/>
          </p:nvSpPr>
          <p:spPr bwMode="auto">
            <a:xfrm>
              <a:off x="4051887" y="2954617"/>
              <a:ext cx="472157" cy="382456"/>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a:outerShdw blurRad="508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3" name="组合 52">
            <a:extLst>
              <a:ext uri="{FF2B5EF4-FFF2-40B4-BE49-F238E27FC236}">
                <a16:creationId xmlns:a16="http://schemas.microsoft.com/office/drawing/2014/main" id="{25EC81F9-AE4C-485B-8D8F-38F7567CEDA1}"/>
              </a:ext>
            </a:extLst>
          </p:cNvPr>
          <p:cNvGrpSpPr/>
          <p:nvPr/>
        </p:nvGrpSpPr>
        <p:grpSpPr>
          <a:xfrm>
            <a:off x="4030749" y="2299133"/>
            <a:ext cx="1842479" cy="969591"/>
            <a:chOff x="4208358" y="2004195"/>
            <a:chExt cx="1583023" cy="772552"/>
          </a:xfrm>
        </p:grpSpPr>
        <p:grpSp>
          <p:nvGrpSpPr>
            <p:cNvPr id="54" name="组合 53">
              <a:extLst>
                <a:ext uri="{FF2B5EF4-FFF2-40B4-BE49-F238E27FC236}">
                  <a16:creationId xmlns:a16="http://schemas.microsoft.com/office/drawing/2014/main" id="{B473175C-804D-4D35-B9D3-DE062654CE6D}"/>
                </a:ext>
              </a:extLst>
            </p:cNvPr>
            <p:cNvGrpSpPr/>
            <p:nvPr/>
          </p:nvGrpSpPr>
          <p:grpSpPr>
            <a:xfrm>
              <a:off x="4208358" y="2004195"/>
              <a:ext cx="1583023" cy="772552"/>
              <a:chOff x="1612612" y="4305979"/>
              <a:chExt cx="1583023" cy="772552"/>
            </a:xfrm>
          </p:grpSpPr>
          <p:grpSp>
            <p:nvGrpSpPr>
              <p:cNvPr id="58" name="组合 57">
                <a:extLst>
                  <a:ext uri="{FF2B5EF4-FFF2-40B4-BE49-F238E27FC236}">
                    <a16:creationId xmlns:a16="http://schemas.microsoft.com/office/drawing/2014/main" id="{3E09C740-C25A-4EB4-90B5-70DD18D6C755}"/>
                  </a:ext>
                </a:extLst>
              </p:cNvPr>
              <p:cNvGrpSpPr/>
              <p:nvPr/>
            </p:nvGrpSpPr>
            <p:grpSpPr>
              <a:xfrm>
                <a:off x="1612612" y="4305979"/>
                <a:ext cx="1583023" cy="772552"/>
                <a:chOff x="1612612" y="4305979"/>
                <a:chExt cx="1583023" cy="772552"/>
              </a:xfrm>
            </p:grpSpPr>
            <p:sp>
              <p:nvSpPr>
                <p:cNvPr id="60" name="任意多边形 150">
                  <a:extLst>
                    <a:ext uri="{FF2B5EF4-FFF2-40B4-BE49-F238E27FC236}">
                      <a16:creationId xmlns:a16="http://schemas.microsoft.com/office/drawing/2014/main" id="{BCDFBE0C-D4D1-4587-8B40-B762493A63E2}"/>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1" name="任意多边形 151">
                  <a:extLst>
                    <a:ext uri="{FF2B5EF4-FFF2-40B4-BE49-F238E27FC236}">
                      <a16:creationId xmlns:a16="http://schemas.microsoft.com/office/drawing/2014/main" id="{0752B4FD-4078-4CD0-B236-3926294E4350}"/>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2" name="任意多边形 152">
                  <a:extLst>
                    <a:ext uri="{FF2B5EF4-FFF2-40B4-BE49-F238E27FC236}">
                      <a16:creationId xmlns:a16="http://schemas.microsoft.com/office/drawing/2014/main" id="{91BD3E89-F0E7-440E-88DD-415F80E20A05}"/>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59" name="矩形 58">
                <a:extLst>
                  <a:ext uri="{FF2B5EF4-FFF2-40B4-BE49-F238E27FC236}">
                    <a16:creationId xmlns:a16="http://schemas.microsoft.com/office/drawing/2014/main" id="{7AD864CA-57DE-4E73-B2BC-3F08EE9CD213}"/>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5" name="Group 22">
              <a:extLst>
                <a:ext uri="{FF2B5EF4-FFF2-40B4-BE49-F238E27FC236}">
                  <a16:creationId xmlns:a16="http://schemas.microsoft.com/office/drawing/2014/main" id="{059182DA-1E95-492B-BD97-DC69D0E5A1FE}"/>
                </a:ext>
              </a:extLst>
            </p:cNvPr>
            <p:cNvGrpSpPr>
              <a:grpSpLocks noChangeAspect="1"/>
            </p:cNvGrpSpPr>
            <p:nvPr/>
          </p:nvGrpSpPr>
          <p:grpSpPr bwMode="auto">
            <a:xfrm>
              <a:off x="4915877" y="2206054"/>
              <a:ext cx="363329" cy="363329"/>
              <a:chOff x="3617" y="1935"/>
              <a:chExt cx="446" cy="446"/>
            </a:xfrm>
            <a:solidFill>
              <a:schemeClr val="bg1"/>
            </a:solidFill>
            <a:effectLst>
              <a:outerShdw blurRad="50800" dist="25400" dir="2700000" algn="tl" rotWithShape="0">
                <a:prstClr val="black">
                  <a:alpha val="30000"/>
                </a:prstClr>
              </a:outerShdw>
            </a:effectLst>
          </p:grpSpPr>
          <p:sp>
            <p:nvSpPr>
              <p:cNvPr id="56" name="Freeform 23">
                <a:extLst>
                  <a:ext uri="{FF2B5EF4-FFF2-40B4-BE49-F238E27FC236}">
                    <a16:creationId xmlns:a16="http://schemas.microsoft.com/office/drawing/2014/main" id="{7044CC7A-1852-4CEE-B2B0-7C3CF0FE527C}"/>
                  </a:ext>
                </a:extLst>
              </p:cNvPr>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7" name="Freeform 24">
                <a:extLst>
                  <a:ext uri="{FF2B5EF4-FFF2-40B4-BE49-F238E27FC236}">
                    <a16:creationId xmlns:a16="http://schemas.microsoft.com/office/drawing/2014/main" id="{D10EAA7A-EC6A-4F76-BDAB-D20FD4F7DC98}"/>
                  </a:ext>
                </a:extLst>
              </p:cNvPr>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63" name="组合 62">
            <a:extLst>
              <a:ext uri="{FF2B5EF4-FFF2-40B4-BE49-F238E27FC236}">
                <a16:creationId xmlns:a16="http://schemas.microsoft.com/office/drawing/2014/main" id="{B6711E93-36A2-4E08-B2AE-4E5AE211F0A7}"/>
              </a:ext>
            </a:extLst>
          </p:cNvPr>
          <p:cNvGrpSpPr/>
          <p:nvPr/>
        </p:nvGrpSpPr>
        <p:grpSpPr>
          <a:xfrm>
            <a:off x="2886441" y="5255287"/>
            <a:ext cx="6441524" cy="884301"/>
            <a:chOff x="3430219" y="4610272"/>
            <a:chExt cx="5534437" cy="704594"/>
          </a:xfrm>
        </p:grpSpPr>
        <p:sp>
          <p:nvSpPr>
            <p:cNvPr id="64" name="文本框 63">
              <a:extLst>
                <a:ext uri="{FF2B5EF4-FFF2-40B4-BE49-F238E27FC236}">
                  <a16:creationId xmlns:a16="http://schemas.microsoft.com/office/drawing/2014/main" id="{00F204BA-8045-40CA-AC6E-5DAFA71031A3}"/>
                </a:ext>
              </a:extLst>
            </p:cNvPr>
            <p:cNvSpPr txBox="1"/>
            <p:nvPr/>
          </p:nvSpPr>
          <p:spPr>
            <a:xfrm>
              <a:off x="3430219" y="4662681"/>
              <a:ext cx="1000117" cy="514984"/>
            </a:xfrm>
            <a:prstGeom prst="rect">
              <a:avLst/>
            </a:prstGeom>
            <a:noFill/>
          </p:spPr>
          <p:txBody>
            <a:bodyPr wrap="square" rtlCol="0">
              <a:spAutoFit/>
            </a:bodyPr>
            <a:lstStyle/>
            <a:p>
              <a:pPr algn="ctr"/>
              <a:r>
                <a:rPr lang="en-US" altLang="zh-CN" sz="3600" dirty="0">
                  <a:solidFill>
                    <a:srgbClr val="FFB850"/>
                  </a:solidFill>
                  <a:latin typeface="Arial" panose="020B0604020202020204" pitchFamily="34" charset="0"/>
                  <a:ea typeface="微软雅黑 Light" panose="020B0502040204020203" pitchFamily="34" charset="-122"/>
                  <a:sym typeface="Arial" panose="020B0604020202020204" pitchFamily="34" charset="0"/>
                </a:rPr>
                <a:t>05</a:t>
              </a:r>
              <a:endParaRPr lang="zh-CN" altLang="en-US" sz="3600" dirty="0">
                <a:solidFill>
                  <a:srgbClr val="FFB850"/>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65" name="组合 64">
              <a:extLst>
                <a:ext uri="{FF2B5EF4-FFF2-40B4-BE49-F238E27FC236}">
                  <a16:creationId xmlns:a16="http://schemas.microsoft.com/office/drawing/2014/main" id="{F01ACA1B-B301-4C43-B231-108A4EAC9C61}"/>
                </a:ext>
              </a:extLst>
            </p:cNvPr>
            <p:cNvGrpSpPr/>
            <p:nvPr/>
          </p:nvGrpSpPr>
          <p:grpSpPr>
            <a:xfrm>
              <a:off x="4277337" y="4610272"/>
              <a:ext cx="4687319" cy="704594"/>
              <a:chOff x="4651093" y="1490277"/>
              <a:chExt cx="4687319" cy="704594"/>
            </a:xfrm>
          </p:grpSpPr>
          <p:sp>
            <p:nvSpPr>
              <p:cNvPr id="66" name="文本框 65">
                <a:extLst>
                  <a:ext uri="{FF2B5EF4-FFF2-40B4-BE49-F238E27FC236}">
                    <a16:creationId xmlns:a16="http://schemas.microsoft.com/office/drawing/2014/main" id="{9FF84ED2-7351-43AD-BBF0-DA6DB15FBE24}"/>
                  </a:ext>
                </a:extLst>
              </p:cNvPr>
              <p:cNvSpPr txBox="1"/>
              <p:nvPr/>
            </p:nvSpPr>
            <p:spPr>
              <a:xfrm>
                <a:off x="4651093" y="1490277"/>
                <a:ext cx="1700097" cy="318800"/>
              </a:xfrm>
              <a:prstGeom prst="rect">
                <a:avLst/>
              </a:prstGeom>
              <a:noFill/>
            </p:spPr>
            <p:txBody>
              <a:bodyPr wrap="square" rtlCol="0">
                <a:spAutoFit/>
              </a:bodyPr>
              <a:lstStyle/>
              <a:p>
                <a:r>
                  <a:rPr lang="zh-CN" altLang="en-US" sz="2000" b="1" dirty="0">
                    <a:solidFill>
                      <a:srgbClr val="FFB850"/>
                    </a:solidFill>
                    <a:latin typeface="Arial" panose="020B0604020202020204" pitchFamily="34" charset="0"/>
                    <a:ea typeface="微软雅黑 Light" panose="020B0502040204020203" pitchFamily="34" charset="-122"/>
                    <a:sym typeface="Arial" panose="020B0604020202020204" pitchFamily="34" charset="0"/>
                  </a:rPr>
                  <a:t>个体化</a:t>
                </a:r>
              </a:p>
            </p:txBody>
          </p:sp>
          <p:sp>
            <p:nvSpPr>
              <p:cNvPr id="67" name="文本框 66">
                <a:extLst>
                  <a:ext uri="{FF2B5EF4-FFF2-40B4-BE49-F238E27FC236}">
                    <a16:creationId xmlns:a16="http://schemas.microsoft.com/office/drawing/2014/main" id="{C90D2425-EF6D-44DC-87A5-ECC913FF6F78}"/>
                  </a:ext>
                </a:extLst>
              </p:cNvPr>
              <p:cNvSpPr txBox="1"/>
              <p:nvPr/>
            </p:nvSpPr>
            <p:spPr>
              <a:xfrm>
                <a:off x="4656169" y="1777979"/>
                <a:ext cx="4682243" cy="416892"/>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根据患者具体情况耐受性个人意愿和经济承受能力，选择适合患者的降压药物。</a:t>
                </a:r>
              </a:p>
            </p:txBody>
          </p:sp>
        </p:grpSp>
      </p:grpSp>
      <p:grpSp>
        <p:nvGrpSpPr>
          <p:cNvPr id="68" name="组合 67">
            <a:extLst>
              <a:ext uri="{FF2B5EF4-FFF2-40B4-BE49-F238E27FC236}">
                <a16:creationId xmlns:a16="http://schemas.microsoft.com/office/drawing/2014/main" id="{0BBE0089-EC0C-44EC-9FBB-1508FFEF17F6}"/>
              </a:ext>
            </a:extLst>
          </p:cNvPr>
          <p:cNvGrpSpPr/>
          <p:nvPr/>
        </p:nvGrpSpPr>
        <p:grpSpPr>
          <a:xfrm>
            <a:off x="3898439" y="4398379"/>
            <a:ext cx="6029251" cy="841894"/>
            <a:chOff x="4299708" y="3927503"/>
            <a:chExt cx="5180219" cy="670805"/>
          </a:xfrm>
        </p:grpSpPr>
        <p:sp>
          <p:nvSpPr>
            <p:cNvPr id="69" name="文本框 68">
              <a:extLst>
                <a:ext uri="{FF2B5EF4-FFF2-40B4-BE49-F238E27FC236}">
                  <a16:creationId xmlns:a16="http://schemas.microsoft.com/office/drawing/2014/main" id="{6B639440-4073-4B77-BBEA-3304FB6EFBBA}"/>
                </a:ext>
              </a:extLst>
            </p:cNvPr>
            <p:cNvSpPr txBox="1"/>
            <p:nvPr/>
          </p:nvSpPr>
          <p:spPr>
            <a:xfrm>
              <a:off x="4299708" y="3940313"/>
              <a:ext cx="1000117" cy="514984"/>
            </a:xfrm>
            <a:prstGeom prst="rect">
              <a:avLst/>
            </a:prstGeom>
            <a:noFill/>
          </p:spPr>
          <p:txBody>
            <a:bodyPr wrap="square" rtlCol="0">
              <a:spAutoFit/>
            </a:bodyPr>
            <a:lstStyle/>
            <a:p>
              <a:pPr algn="ctr"/>
              <a:r>
                <a:rPr lang="en-US" altLang="zh-CN" sz="3600" dirty="0">
                  <a:solidFill>
                    <a:srgbClr val="F63320"/>
                  </a:solidFill>
                  <a:latin typeface="Arial" panose="020B0604020202020204" pitchFamily="34" charset="0"/>
                  <a:ea typeface="微软雅黑 Light" panose="020B0502040204020203" pitchFamily="34" charset="-122"/>
                  <a:sym typeface="Arial" panose="020B0604020202020204" pitchFamily="34" charset="0"/>
                </a:rPr>
                <a:t>04</a:t>
              </a:r>
              <a:endParaRPr lang="zh-CN" altLang="en-US" sz="3600" dirty="0">
                <a:solidFill>
                  <a:srgbClr val="F63320"/>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70" name="组合 69">
              <a:extLst>
                <a:ext uri="{FF2B5EF4-FFF2-40B4-BE49-F238E27FC236}">
                  <a16:creationId xmlns:a16="http://schemas.microsoft.com/office/drawing/2014/main" id="{AF3C983F-4A17-410A-BDFC-C4F2ACA29D56}"/>
                </a:ext>
              </a:extLst>
            </p:cNvPr>
            <p:cNvGrpSpPr/>
            <p:nvPr/>
          </p:nvGrpSpPr>
          <p:grpSpPr>
            <a:xfrm>
              <a:off x="5169116" y="3927503"/>
              <a:ext cx="4310811" cy="670805"/>
              <a:chOff x="4641115" y="1515759"/>
              <a:chExt cx="4310811" cy="670805"/>
            </a:xfrm>
          </p:grpSpPr>
          <p:sp>
            <p:nvSpPr>
              <p:cNvPr id="71" name="文本框 70">
                <a:extLst>
                  <a:ext uri="{FF2B5EF4-FFF2-40B4-BE49-F238E27FC236}">
                    <a16:creationId xmlns:a16="http://schemas.microsoft.com/office/drawing/2014/main" id="{5EBA66D1-9ACD-48D7-B37A-510B528A7EDA}"/>
                  </a:ext>
                </a:extLst>
              </p:cNvPr>
              <p:cNvSpPr txBox="1"/>
              <p:nvPr/>
            </p:nvSpPr>
            <p:spPr>
              <a:xfrm>
                <a:off x="4641115" y="1515759"/>
                <a:ext cx="1700097" cy="318800"/>
              </a:xfrm>
              <a:prstGeom prst="rect">
                <a:avLst/>
              </a:prstGeom>
              <a:noFill/>
            </p:spPr>
            <p:txBody>
              <a:bodyPr wrap="square" rtlCol="0">
                <a:spAutoFit/>
              </a:bodyPr>
              <a:lstStyle/>
              <a:p>
                <a:r>
                  <a:rPr lang="zh-CN" altLang="en-US" sz="2000" b="1" dirty="0">
                    <a:solidFill>
                      <a:srgbClr val="F63320"/>
                    </a:solidFill>
                    <a:latin typeface="Arial" panose="020B0604020202020204" pitchFamily="34" charset="0"/>
                    <a:ea typeface="微软雅黑 Light" panose="020B0502040204020203" pitchFamily="34" charset="-122"/>
                    <a:sym typeface="Arial" panose="020B0604020202020204" pitchFamily="34" charset="0"/>
                  </a:rPr>
                  <a:t>适度</a:t>
                </a:r>
              </a:p>
            </p:txBody>
          </p:sp>
          <p:sp>
            <p:nvSpPr>
              <p:cNvPr id="72" name="文本框 71">
                <a:extLst>
                  <a:ext uri="{FF2B5EF4-FFF2-40B4-BE49-F238E27FC236}">
                    <a16:creationId xmlns:a16="http://schemas.microsoft.com/office/drawing/2014/main" id="{01B16995-918C-4C4C-BB71-836B2B27C7DE}"/>
                  </a:ext>
                </a:extLst>
              </p:cNvPr>
              <p:cNvSpPr txBox="1"/>
              <p:nvPr/>
            </p:nvSpPr>
            <p:spPr>
              <a:xfrm>
                <a:off x="4676896" y="1769672"/>
                <a:ext cx="4275030" cy="416892"/>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大多数老年患者需要联合降压治疗，包括起始阶段，但不推荐衰弱老年人和≥</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80</a:t>
                </a:r>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岁高龄老年人初始联合治疗。</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grpSp>
        <p:nvGrpSpPr>
          <p:cNvPr id="73" name="组合 72">
            <a:extLst>
              <a:ext uri="{FF2B5EF4-FFF2-40B4-BE49-F238E27FC236}">
                <a16:creationId xmlns:a16="http://schemas.microsoft.com/office/drawing/2014/main" id="{987B0985-CF65-4EDB-90DC-80477F679DC5}"/>
              </a:ext>
            </a:extLst>
          </p:cNvPr>
          <p:cNvGrpSpPr/>
          <p:nvPr/>
        </p:nvGrpSpPr>
        <p:grpSpPr>
          <a:xfrm>
            <a:off x="4888521" y="3436180"/>
            <a:ext cx="5557478" cy="1070398"/>
            <a:chOff x="5150368" y="3160840"/>
            <a:chExt cx="4774881" cy="852872"/>
          </a:xfrm>
        </p:grpSpPr>
        <p:sp>
          <p:nvSpPr>
            <p:cNvPr id="74" name="文本框 73">
              <a:extLst>
                <a:ext uri="{FF2B5EF4-FFF2-40B4-BE49-F238E27FC236}">
                  <a16:creationId xmlns:a16="http://schemas.microsoft.com/office/drawing/2014/main" id="{AA1A46CC-2CDA-4DA5-89AB-9ED75B896004}"/>
                </a:ext>
              </a:extLst>
            </p:cNvPr>
            <p:cNvSpPr txBox="1"/>
            <p:nvPr/>
          </p:nvSpPr>
          <p:spPr>
            <a:xfrm>
              <a:off x="5150368" y="3189119"/>
              <a:ext cx="1000117" cy="514984"/>
            </a:xfrm>
            <a:prstGeom prst="rect">
              <a:avLst/>
            </a:prstGeom>
            <a:noFill/>
          </p:spPr>
          <p:txBody>
            <a:bodyPr wrap="square" rtlCol="0">
              <a:spAutoFit/>
            </a:bodyPr>
            <a:lstStyle/>
            <a:p>
              <a:pPr algn="ctr"/>
              <a:r>
                <a:rPr lang="en-US" altLang="zh-CN" sz="3600" dirty="0">
                  <a:solidFill>
                    <a:srgbClr val="01ACBE"/>
                  </a:solidFill>
                  <a:latin typeface="Arial" panose="020B0604020202020204" pitchFamily="34" charset="0"/>
                  <a:ea typeface="微软雅黑 Light" panose="020B0502040204020203" pitchFamily="34" charset="-122"/>
                  <a:sym typeface="Arial" panose="020B0604020202020204" pitchFamily="34" charset="0"/>
                </a:rPr>
                <a:t>03</a:t>
              </a:r>
              <a:endParaRPr lang="zh-CN" altLang="en-US" sz="3600" dirty="0">
                <a:solidFill>
                  <a:srgbClr val="01ACBE"/>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75" name="组合 74">
              <a:extLst>
                <a:ext uri="{FF2B5EF4-FFF2-40B4-BE49-F238E27FC236}">
                  <a16:creationId xmlns:a16="http://schemas.microsoft.com/office/drawing/2014/main" id="{E6BD982A-B7D3-454F-A035-4B249BE708A7}"/>
                </a:ext>
              </a:extLst>
            </p:cNvPr>
            <p:cNvGrpSpPr/>
            <p:nvPr/>
          </p:nvGrpSpPr>
          <p:grpSpPr>
            <a:xfrm>
              <a:off x="6017187" y="3160840"/>
              <a:ext cx="3908062" cy="852872"/>
              <a:chOff x="4651489" y="1503421"/>
              <a:chExt cx="3908062" cy="852872"/>
            </a:xfrm>
          </p:grpSpPr>
          <p:sp>
            <p:nvSpPr>
              <p:cNvPr id="76" name="文本框 75">
                <a:extLst>
                  <a:ext uri="{FF2B5EF4-FFF2-40B4-BE49-F238E27FC236}">
                    <a16:creationId xmlns:a16="http://schemas.microsoft.com/office/drawing/2014/main" id="{5E2E406B-0DA6-495E-9365-AFE5B4436455}"/>
                  </a:ext>
                </a:extLst>
              </p:cNvPr>
              <p:cNvSpPr txBox="1"/>
              <p:nvPr/>
            </p:nvSpPr>
            <p:spPr>
              <a:xfrm>
                <a:off x="4651489" y="1503421"/>
                <a:ext cx="1700097" cy="318800"/>
              </a:xfrm>
              <a:prstGeom prst="rect">
                <a:avLst/>
              </a:prstGeom>
              <a:noFill/>
            </p:spPr>
            <p:txBody>
              <a:bodyPr wrap="square" rtlCol="0">
                <a:spAutoFit/>
              </a:bodyPr>
              <a:lstStyle/>
              <a:p>
                <a:r>
                  <a:rPr lang="zh-CN" altLang="en-US" sz="2000" b="1" dirty="0">
                    <a:solidFill>
                      <a:srgbClr val="01ACBE"/>
                    </a:solidFill>
                    <a:latin typeface="Arial" panose="020B0604020202020204" pitchFamily="34" charset="0"/>
                    <a:ea typeface="微软雅黑 Light" panose="020B0502040204020203" pitchFamily="34" charset="-122"/>
                    <a:sym typeface="Arial" panose="020B0604020202020204" pitchFamily="34" charset="0"/>
                  </a:rPr>
                  <a:t>联合</a:t>
                </a:r>
              </a:p>
            </p:txBody>
          </p:sp>
          <p:sp>
            <p:nvSpPr>
              <p:cNvPr id="77" name="文本框 76">
                <a:extLst>
                  <a:ext uri="{FF2B5EF4-FFF2-40B4-BE49-F238E27FC236}">
                    <a16:creationId xmlns:a16="http://schemas.microsoft.com/office/drawing/2014/main" id="{F9CF695C-D072-4633-8934-2AB93647A8E5}"/>
                  </a:ext>
                </a:extLst>
              </p:cNvPr>
              <p:cNvSpPr txBox="1"/>
              <p:nvPr/>
            </p:nvSpPr>
            <p:spPr>
              <a:xfrm>
                <a:off x="4663510" y="1767740"/>
                <a:ext cx="3896041" cy="588553"/>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若单药治疗疗效不满意，可采用两种或多种低剂量降压药物联合治疗以增加降压效果，单片复方制剂有助于提高患者的依从性</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grpSp>
        <p:nvGrpSpPr>
          <p:cNvPr id="78" name="组合 77">
            <a:extLst>
              <a:ext uri="{FF2B5EF4-FFF2-40B4-BE49-F238E27FC236}">
                <a16:creationId xmlns:a16="http://schemas.microsoft.com/office/drawing/2014/main" id="{D8AC14A3-5ABC-42A3-BB3F-BE805F64C149}"/>
              </a:ext>
            </a:extLst>
          </p:cNvPr>
          <p:cNvGrpSpPr/>
          <p:nvPr/>
        </p:nvGrpSpPr>
        <p:grpSpPr>
          <a:xfrm>
            <a:off x="5851142" y="2490303"/>
            <a:ext cx="4849366" cy="859840"/>
            <a:chOff x="5977434" y="2407183"/>
            <a:chExt cx="4166484" cy="685104"/>
          </a:xfrm>
        </p:grpSpPr>
        <p:sp>
          <p:nvSpPr>
            <p:cNvPr id="79" name="文本框 78">
              <a:extLst>
                <a:ext uri="{FF2B5EF4-FFF2-40B4-BE49-F238E27FC236}">
                  <a16:creationId xmlns:a16="http://schemas.microsoft.com/office/drawing/2014/main" id="{FFFFF8F0-F8E5-4EFF-9D03-CB20EBF36D3E}"/>
                </a:ext>
              </a:extLst>
            </p:cNvPr>
            <p:cNvSpPr txBox="1"/>
            <p:nvPr/>
          </p:nvSpPr>
          <p:spPr>
            <a:xfrm>
              <a:off x="5977434" y="2419085"/>
              <a:ext cx="1000117" cy="514984"/>
            </a:xfrm>
            <a:prstGeom prst="rect">
              <a:avLst/>
            </a:prstGeom>
            <a:noFill/>
          </p:spPr>
          <p:txBody>
            <a:bodyPr wrap="square" rtlCol="0">
              <a:spAutoFit/>
            </a:bodyPr>
            <a:lstStyle/>
            <a:p>
              <a:pPr algn="ctr"/>
              <a:r>
                <a:rPr lang="en-US" altLang="zh-CN" sz="3600" dirty="0">
                  <a:solidFill>
                    <a:srgbClr val="E87071"/>
                  </a:solidFill>
                  <a:latin typeface="Arial" panose="020B0604020202020204" pitchFamily="34" charset="0"/>
                  <a:ea typeface="微软雅黑 Light" panose="020B0502040204020203" pitchFamily="34" charset="-122"/>
                  <a:sym typeface="Arial" panose="020B0604020202020204" pitchFamily="34" charset="0"/>
                </a:rPr>
                <a:t>02</a:t>
              </a:r>
              <a:endParaRPr lang="zh-CN" altLang="en-US" sz="3600" dirty="0">
                <a:solidFill>
                  <a:srgbClr val="E87071"/>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80" name="组合 79">
              <a:extLst>
                <a:ext uri="{FF2B5EF4-FFF2-40B4-BE49-F238E27FC236}">
                  <a16:creationId xmlns:a16="http://schemas.microsoft.com/office/drawing/2014/main" id="{F7C9B869-BDB0-40EF-9EF0-DFBF5F37741F}"/>
                </a:ext>
              </a:extLst>
            </p:cNvPr>
            <p:cNvGrpSpPr/>
            <p:nvPr/>
          </p:nvGrpSpPr>
          <p:grpSpPr>
            <a:xfrm>
              <a:off x="6834459" y="2407183"/>
              <a:ext cx="3309459" cy="685104"/>
              <a:chOff x="4620046" y="1509156"/>
              <a:chExt cx="3309459" cy="685104"/>
            </a:xfrm>
          </p:grpSpPr>
          <p:sp>
            <p:nvSpPr>
              <p:cNvPr id="81" name="文本框 80">
                <a:extLst>
                  <a:ext uri="{FF2B5EF4-FFF2-40B4-BE49-F238E27FC236}">
                    <a16:creationId xmlns:a16="http://schemas.microsoft.com/office/drawing/2014/main" id="{A6EF7528-6972-4D48-A765-DE0EA22CF4D2}"/>
                  </a:ext>
                </a:extLst>
              </p:cNvPr>
              <p:cNvSpPr txBox="1"/>
              <p:nvPr/>
            </p:nvSpPr>
            <p:spPr>
              <a:xfrm>
                <a:off x="4620046" y="1509156"/>
                <a:ext cx="1700097" cy="318800"/>
              </a:xfrm>
              <a:prstGeom prst="rect">
                <a:avLst/>
              </a:prstGeom>
              <a:noFill/>
            </p:spPr>
            <p:txBody>
              <a:bodyPr wrap="square" rtlCol="0">
                <a:spAutoFit/>
              </a:bodyPr>
              <a:lstStyle/>
              <a:p>
                <a:r>
                  <a:rPr lang="zh-CN" altLang="en-US" sz="2000" b="1" dirty="0">
                    <a:solidFill>
                      <a:srgbClr val="E87071"/>
                    </a:solidFill>
                    <a:latin typeface="Arial" panose="020B0604020202020204" pitchFamily="34" charset="0"/>
                    <a:ea typeface="微软雅黑 Light" panose="020B0502040204020203" pitchFamily="34" charset="-122"/>
                    <a:sym typeface="Arial" panose="020B0604020202020204" pitchFamily="34" charset="0"/>
                  </a:rPr>
                  <a:t>长效</a:t>
                </a:r>
              </a:p>
            </p:txBody>
          </p:sp>
          <p:sp>
            <p:nvSpPr>
              <p:cNvPr id="82" name="文本框 81">
                <a:extLst>
                  <a:ext uri="{FF2B5EF4-FFF2-40B4-BE49-F238E27FC236}">
                    <a16:creationId xmlns:a16="http://schemas.microsoft.com/office/drawing/2014/main" id="{DA32422F-98A8-4AE8-937A-0BFD6333B50D}"/>
                  </a:ext>
                </a:extLst>
              </p:cNvPr>
              <p:cNvSpPr txBox="1"/>
              <p:nvPr/>
            </p:nvSpPr>
            <p:spPr>
              <a:xfrm>
                <a:off x="4652824" y="1777368"/>
                <a:ext cx="3276681" cy="416892"/>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尽可能使用</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1</a:t>
                </a:r>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次</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/d</a:t>
                </a:r>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24h</a:t>
                </a:r>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持续降压作用的长效药物，有效控制夜间和清晨血压</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grpSp>
        <p:nvGrpSpPr>
          <p:cNvPr id="83" name="组合 82">
            <a:extLst>
              <a:ext uri="{FF2B5EF4-FFF2-40B4-BE49-F238E27FC236}">
                <a16:creationId xmlns:a16="http://schemas.microsoft.com/office/drawing/2014/main" id="{86A74FB9-22FC-4E9B-A7C4-3655C79AE0DD}"/>
              </a:ext>
            </a:extLst>
          </p:cNvPr>
          <p:cNvGrpSpPr/>
          <p:nvPr/>
        </p:nvGrpSpPr>
        <p:grpSpPr>
          <a:xfrm>
            <a:off x="6729492" y="1436226"/>
            <a:ext cx="4221538" cy="914888"/>
            <a:chOff x="6760072" y="1652982"/>
            <a:chExt cx="3627066" cy="728965"/>
          </a:xfrm>
        </p:grpSpPr>
        <p:sp>
          <p:nvSpPr>
            <p:cNvPr id="84" name="文本框 83">
              <a:extLst>
                <a:ext uri="{FF2B5EF4-FFF2-40B4-BE49-F238E27FC236}">
                  <a16:creationId xmlns:a16="http://schemas.microsoft.com/office/drawing/2014/main" id="{A855F5C2-21CC-43B4-8026-F7B98DEB93B8}"/>
                </a:ext>
              </a:extLst>
            </p:cNvPr>
            <p:cNvSpPr txBox="1"/>
            <p:nvPr/>
          </p:nvSpPr>
          <p:spPr>
            <a:xfrm>
              <a:off x="6760072" y="1681168"/>
              <a:ext cx="1000117" cy="514984"/>
            </a:xfrm>
            <a:prstGeom prst="rect">
              <a:avLst/>
            </a:prstGeom>
            <a:noFill/>
          </p:spPr>
          <p:txBody>
            <a:bodyPr wrap="square" rtlCol="0">
              <a:spAutoFit/>
            </a:bodyPr>
            <a:lstStyle/>
            <a:p>
              <a:pPr algn="ctr"/>
              <a:r>
                <a:rPr lang="en-US" altLang="zh-CN" sz="3600" dirty="0">
                  <a:solidFill>
                    <a:srgbClr val="C00000"/>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3600"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85" name="组合 84">
              <a:extLst>
                <a:ext uri="{FF2B5EF4-FFF2-40B4-BE49-F238E27FC236}">
                  <a16:creationId xmlns:a16="http://schemas.microsoft.com/office/drawing/2014/main" id="{D645C022-18E2-40C9-ADF0-F9C18ECD70E7}"/>
                </a:ext>
              </a:extLst>
            </p:cNvPr>
            <p:cNvGrpSpPr/>
            <p:nvPr/>
          </p:nvGrpSpPr>
          <p:grpSpPr>
            <a:xfrm>
              <a:off x="7649736" y="1652982"/>
              <a:ext cx="2737402" cy="728965"/>
              <a:chOff x="4653838" y="1508965"/>
              <a:chExt cx="2737402" cy="728965"/>
            </a:xfrm>
          </p:grpSpPr>
          <p:sp>
            <p:nvSpPr>
              <p:cNvPr id="86" name="文本框 85">
                <a:extLst>
                  <a:ext uri="{FF2B5EF4-FFF2-40B4-BE49-F238E27FC236}">
                    <a16:creationId xmlns:a16="http://schemas.microsoft.com/office/drawing/2014/main" id="{4CA3BA24-92EE-4957-BAE9-7591A0C7FCCD}"/>
                  </a:ext>
                </a:extLst>
              </p:cNvPr>
              <p:cNvSpPr txBox="1"/>
              <p:nvPr/>
            </p:nvSpPr>
            <p:spPr>
              <a:xfrm>
                <a:off x="4653838" y="1508965"/>
                <a:ext cx="1700097" cy="318800"/>
              </a:xfrm>
              <a:prstGeom prst="rect">
                <a:avLst/>
              </a:prstGeom>
              <a:noFill/>
            </p:spPr>
            <p:txBody>
              <a:bodyPr wrap="square" rtlCol="0">
                <a:spAutoFit/>
              </a:bodyPr>
              <a:lstStyle/>
              <a:p>
                <a:r>
                  <a:rPr lang="zh-CN" altLang="en-US" sz="2000"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小剂量</a:t>
                </a:r>
              </a:p>
            </p:txBody>
          </p:sp>
          <p:sp>
            <p:nvSpPr>
              <p:cNvPr id="87" name="文本框 86">
                <a:extLst>
                  <a:ext uri="{FF2B5EF4-FFF2-40B4-BE49-F238E27FC236}">
                    <a16:creationId xmlns:a16="http://schemas.microsoft.com/office/drawing/2014/main" id="{7DAD1228-A0D7-453C-9F20-91132D8107DD}"/>
                  </a:ext>
                </a:extLst>
              </p:cNvPr>
              <p:cNvSpPr txBox="1"/>
              <p:nvPr/>
            </p:nvSpPr>
            <p:spPr>
              <a:xfrm>
                <a:off x="4657839" y="1821038"/>
                <a:ext cx="2733401" cy="416892"/>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初始治疗时通常采用较小的有效治疗剂量，并根据需要，逐步增加剂量。</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spTree>
    <p:extLst>
      <p:ext uri="{BB962C8B-B14F-4D97-AF65-F5344CB8AC3E}">
        <p14:creationId xmlns:p14="http://schemas.microsoft.com/office/powerpoint/2010/main" val="189090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E852BC5-DDFB-49DA-A636-05008A4CF35A}"/>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12</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pic>
        <p:nvPicPr>
          <p:cNvPr id="5" name="图片 4">
            <a:extLst>
              <a:ext uri="{FF2B5EF4-FFF2-40B4-BE49-F238E27FC236}">
                <a16:creationId xmlns:a16="http://schemas.microsoft.com/office/drawing/2014/main" id="{D4ABA16D-7813-4B89-85F8-C403EF20E0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4247" y="1130300"/>
            <a:ext cx="5274310" cy="5417185"/>
          </a:xfrm>
          <a:prstGeom prst="rect">
            <a:avLst/>
          </a:prstGeom>
          <a:noFill/>
          <a:ln>
            <a:noFill/>
          </a:ln>
        </p:spPr>
      </p:pic>
      <p:sp>
        <p:nvSpPr>
          <p:cNvPr id="8" name="标题 1">
            <a:extLst>
              <a:ext uri="{FF2B5EF4-FFF2-40B4-BE49-F238E27FC236}">
                <a16:creationId xmlns:a16="http://schemas.microsoft.com/office/drawing/2014/main" id="{45811C98-7699-4088-8FF0-C19340178F5E}"/>
              </a:ext>
            </a:extLst>
          </p:cNvPr>
          <p:cNvSpPr>
            <a:spLocks noGrp="1"/>
          </p:cNvSpPr>
          <p:nvPr>
            <p:ph type="title"/>
          </p:nvPr>
        </p:nvSpPr>
        <p:spPr>
          <a:xfrm>
            <a:off x="669924" y="1"/>
            <a:ext cx="10850563" cy="1028699"/>
          </a:xfrm>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药物选择</a:t>
            </a:r>
          </a:p>
        </p:txBody>
      </p:sp>
      <p:grpSp>
        <p:nvGrpSpPr>
          <p:cNvPr id="15" name="组合 14">
            <a:extLst>
              <a:ext uri="{FF2B5EF4-FFF2-40B4-BE49-F238E27FC236}">
                <a16:creationId xmlns:a16="http://schemas.microsoft.com/office/drawing/2014/main" id="{69CF9DDB-6796-486E-88D7-D414817BE531}"/>
              </a:ext>
            </a:extLst>
          </p:cNvPr>
          <p:cNvGrpSpPr/>
          <p:nvPr/>
        </p:nvGrpSpPr>
        <p:grpSpPr>
          <a:xfrm>
            <a:off x="6758917" y="1234224"/>
            <a:ext cx="3060577" cy="828824"/>
            <a:chOff x="2386043" y="1286258"/>
            <a:chExt cx="4291284" cy="1404246"/>
          </a:xfrm>
        </p:grpSpPr>
        <p:sp>
          <p:nvSpPr>
            <p:cNvPr id="16" name="任意多边形 83">
              <a:extLst>
                <a:ext uri="{FF2B5EF4-FFF2-40B4-BE49-F238E27FC236}">
                  <a16:creationId xmlns:a16="http://schemas.microsoft.com/office/drawing/2014/main" id="{F75D52E1-D84E-4B95-B90D-3D6B842767CA}"/>
                </a:ext>
              </a:extLst>
            </p:cNvPr>
            <p:cNvSpPr/>
            <p:nvPr/>
          </p:nvSpPr>
          <p:spPr bwMode="auto">
            <a:xfrm rot="16200000">
              <a:off x="3829562" y="-157261"/>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17" name="椭圆 80">
              <a:extLst>
                <a:ext uri="{FF2B5EF4-FFF2-40B4-BE49-F238E27FC236}">
                  <a16:creationId xmlns:a16="http://schemas.microsoft.com/office/drawing/2014/main" id="{F51F8307-A7E9-4D08-9411-0400DD474CC2}"/>
                </a:ext>
              </a:extLst>
            </p:cNvPr>
            <p:cNvSpPr/>
            <p:nvPr/>
          </p:nvSpPr>
          <p:spPr bwMode="auto">
            <a:xfrm>
              <a:off x="2579059" y="1473570"/>
              <a:ext cx="3905250" cy="1029621"/>
            </a:xfrm>
            <a:prstGeom prst="roundRect">
              <a:avLst>
                <a:gd name="adj" fmla="val 12967"/>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钙通道阻滞剂（</a:t>
              </a:r>
              <a:r>
                <a:rPr kumimoji="0" lang="en-US" altLang="zh-CN"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CCB</a:t>
              </a: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a:t>
              </a:r>
            </a:p>
          </p:txBody>
        </p:sp>
      </p:grpSp>
      <p:grpSp>
        <p:nvGrpSpPr>
          <p:cNvPr id="18" name="组合 17">
            <a:extLst>
              <a:ext uri="{FF2B5EF4-FFF2-40B4-BE49-F238E27FC236}">
                <a16:creationId xmlns:a16="http://schemas.microsoft.com/office/drawing/2014/main" id="{38678213-5298-4B06-804E-01E18F475AFD}"/>
              </a:ext>
            </a:extLst>
          </p:cNvPr>
          <p:cNvGrpSpPr/>
          <p:nvPr/>
        </p:nvGrpSpPr>
        <p:grpSpPr>
          <a:xfrm>
            <a:off x="8274262" y="2299141"/>
            <a:ext cx="3060577" cy="828824"/>
            <a:chOff x="5281643" y="3115058"/>
            <a:chExt cx="4291284" cy="1404246"/>
          </a:xfrm>
        </p:grpSpPr>
        <p:sp>
          <p:nvSpPr>
            <p:cNvPr id="19" name="任意多边形 83">
              <a:extLst>
                <a:ext uri="{FF2B5EF4-FFF2-40B4-BE49-F238E27FC236}">
                  <a16:creationId xmlns:a16="http://schemas.microsoft.com/office/drawing/2014/main" id="{4748961F-7893-4DEA-B9AC-9B64594CDFAC}"/>
                </a:ext>
              </a:extLst>
            </p:cNvPr>
            <p:cNvSpPr/>
            <p:nvPr/>
          </p:nvSpPr>
          <p:spPr bwMode="auto">
            <a:xfrm rot="16200000">
              <a:off x="6725162" y="1671539"/>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20" name="椭圆 80">
              <a:extLst>
                <a:ext uri="{FF2B5EF4-FFF2-40B4-BE49-F238E27FC236}">
                  <a16:creationId xmlns:a16="http://schemas.microsoft.com/office/drawing/2014/main" id="{3EDC4099-01CC-4ED1-B02B-3A7404F7814F}"/>
                </a:ext>
              </a:extLst>
            </p:cNvPr>
            <p:cNvSpPr/>
            <p:nvPr/>
          </p:nvSpPr>
          <p:spPr bwMode="auto">
            <a:xfrm>
              <a:off x="5474659" y="3302370"/>
              <a:ext cx="3905250" cy="1029621"/>
            </a:xfrm>
            <a:prstGeom prst="roundRect">
              <a:avLst>
                <a:gd name="adj" fmla="val 12967"/>
              </a:avLst>
            </a:prstGeom>
            <a:solidFill>
              <a:srgbClr val="EC737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血管 紧 张 素 转 换 酶</a:t>
              </a:r>
              <a:endParaRPr kumimoji="0" lang="en-US" altLang="zh-CN"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 抑 制 剂（</a:t>
              </a:r>
              <a:r>
                <a:rPr lang="en-US" altLang="zh-CN" kern="0" dirty="0">
                  <a:solidFill>
                    <a:schemeClr val="bg1"/>
                  </a:solidFill>
                  <a:ea typeface="微软雅黑 Light" panose="020B0502040204020203" pitchFamily="34" charset="-122"/>
                  <a:cs typeface="+mn-ea"/>
                  <a:sym typeface="Arial" panose="020B0604020202020204" pitchFamily="34" charset="0"/>
                </a:rPr>
                <a:t>ACEI</a:t>
              </a: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a:t>
              </a:r>
            </a:p>
          </p:txBody>
        </p:sp>
      </p:grpSp>
      <p:grpSp>
        <p:nvGrpSpPr>
          <p:cNvPr id="21" name="组合 20">
            <a:extLst>
              <a:ext uri="{FF2B5EF4-FFF2-40B4-BE49-F238E27FC236}">
                <a16:creationId xmlns:a16="http://schemas.microsoft.com/office/drawing/2014/main" id="{44789055-E8B6-4B98-9487-62E60FE8F40E}"/>
              </a:ext>
            </a:extLst>
          </p:cNvPr>
          <p:cNvGrpSpPr/>
          <p:nvPr/>
        </p:nvGrpSpPr>
        <p:grpSpPr>
          <a:xfrm>
            <a:off x="6758917" y="3364058"/>
            <a:ext cx="3060577" cy="828824"/>
            <a:chOff x="2386043" y="1286258"/>
            <a:chExt cx="4291284" cy="1404246"/>
          </a:xfrm>
        </p:grpSpPr>
        <p:sp>
          <p:nvSpPr>
            <p:cNvPr id="22" name="任意多边形 83">
              <a:extLst>
                <a:ext uri="{FF2B5EF4-FFF2-40B4-BE49-F238E27FC236}">
                  <a16:creationId xmlns:a16="http://schemas.microsoft.com/office/drawing/2014/main" id="{459DA8CC-7329-4EC8-9A02-209B497A4353}"/>
                </a:ext>
              </a:extLst>
            </p:cNvPr>
            <p:cNvSpPr/>
            <p:nvPr/>
          </p:nvSpPr>
          <p:spPr bwMode="auto">
            <a:xfrm rot="16200000">
              <a:off x="3829562" y="-157261"/>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23" name="椭圆 80">
              <a:extLst>
                <a:ext uri="{FF2B5EF4-FFF2-40B4-BE49-F238E27FC236}">
                  <a16:creationId xmlns:a16="http://schemas.microsoft.com/office/drawing/2014/main" id="{0A08311B-EB55-4989-BA59-30A705C47F9C}"/>
                </a:ext>
              </a:extLst>
            </p:cNvPr>
            <p:cNvSpPr/>
            <p:nvPr/>
          </p:nvSpPr>
          <p:spPr bwMode="auto">
            <a:xfrm>
              <a:off x="2579059" y="1473570"/>
              <a:ext cx="3905250" cy="1029621"/>
            </a:xfrm>
            <a:prstGeom prst="roundRect">
              <a:avLst>
                <a:gd name="adj" fmla="val 12967"/>
              </a:avLst>
            </a:prstGeom>
            <a:solidFill>
              <a:srgbClr val="33A9B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血 管 紧 张 素 受 体 </a:t>
              </a:r>
              <a:endParaRPr kumimoji="0" lang="en-US" altLang="zh-CN"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阻 滞 剂（</a:t>
              </a:r>
              <a:r>
                <a:rPr kumimoji="0" lang="en-US" altLang="zh-CN"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ARB</a:t>
              </a: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a:t>
              </a:r>
            </a:p>
          </p:txBody>
        </p:sp>
      </p:grpSp>
      <p:grpSp>
        <p:nvGrpSpPr>
          <p:cNvPr id="24" name="组合 23">
            <a:extLst>
              <a:ext uri="{FF2B5EF4-FFF2-40B4-BE49-F238E27FC236}">
                <a16:creationId xmlns:a16="http://schemas.microsoft.com/office/drawing/2014/main" id="{93FFF753-39C0-4F07-AAE1-2905CC0E532F}"/>
              </a:ext>
            </a:extLst>
          </p:cNvPr>
          <p:cNvGrpSpPr/>
          <p:nvPr/>
        </p:nvGrpSpPr>
        <p:grpSpPr>
          <a:xfrm>
            <a:off x="8274262" y="4428975"/>
            <a:ext cx="3060577" cy="828824"/>
            <a:chOff x="5281643" y="3115058"/>
            <a:chExt cx="4291284" cy="1404246"/>
          </a:xfrm>
        </p:grpSpPr>
        <p:sp>
          <p:nvSpPr>
            <p:cNvPr id="25" name="任意多边形 83">
              <a:extLst>
                <a:ext uri="{FF2B5EF4-FFF2-40B4-BE49-F238E27FC236}">
                  <a16:creationId xmlns:a16="http://schemas.microsoft.com/office/drawing/2014/main" id="{8B13A821-05FA-4F07-8EDA-6C20935A1321}"/>
                </a:ext>
              </a:extLst>
            </p:cNvPr>
            <p:cNvSpPr/>
            <p:nvPr/>
          </p:nvSpPr>
          <p:spPr bwMode="auto">
            <a:xfrm rot="16200000">
              <a:off x="6725162" y="1671539"/>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26" name="椭圆 80">
              <a:extLst>
                <a:ext uri="{FF2B5EF4-FFF2-40B4-BE49-F238E27FC236}">
                  <a16:creationId xmlns:a16="http://schemas.microsoft.com/office/drawing/2014/main" id="{E45E9A01-B4CF-4F39-BCAA-4996FBACBFFE}"/>
                </a:ext>
              </a:extLst>
            </p:cNvPr>
            <p:cNvSpPr/>
            <p:nvPr/>
          </p:nvSpPr>
          <p:spPr bwMode="auto">
            <a:xfrm>
              <a:off x="5474659" y="3302370"/>
              <a:ext cx="3905250" cy="1029621"/>
            </a:xfrm>
            <a:prstGeom prst="roundRect">
              <a:avLst>
                <a:gd name="adj" fmla="val 12967"/>
              </a:avLst>
            </a:prstGeom>
            <a:solidFill>
              <a:srgbClr val="F6332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利尿剂</a:t>
              </a:r>
            </a:p>
          </p:txBody>
        </p:sp>
      </p:grpSp>
      <p:grpSp>
        <p:nvGrpSpPr>
          <p:cNvPr id="27" name="组合 26">
            <a:extLst>
              <a:ext uri="{FF2B5EF4-FFF2-40B4-BE49-F238E27FC236}">
                <a16:creationId xmlns:a16="http://schemas.microsoft.com/office/drawing/2014/main" id="{DA8E4CC9-4698-4204-B24A-D9BD6A07F2CD}"/>
              </a:ext>
            </a:extLst>
          </p:cNvPr>
          <p:cNvGrpSpPr/>
          <p:nvPr/>
        </p:nvGrpSpPr>
        <p:grpSpPr>
          <a:xfrm>
            <a:off x="6758917" y="5493891"/>
            <a:ext cx="3060577" cy="828824"/>
            <a:chOff x="5281643" y="3115058"/>
            <a:chExt cx="4291284" cy="1404246"/>
          </a:xfrm>
        </p:grpSpPr>
        <p:sp>
          <p:nvSpPr>
            <p:cNvPr id="28" name="任意多边形 83">
              <a:extLst>
                <a:ext uri="{FF2B5EF4-FFF2-40B4-BE49-F238E27FC236}">
                  <a16:creationId xmlns:a16="http://schemas.microsoft.com/office/drawing/2014/main" id="{54011ADD-33E4-48F2-8EC0-5DA98F972D3A}"/>
                </a:ext>
              </a:extLst>
            </p:cNvPr>
            <p:cNvSpPr/>
            <p:nvPr/>
          </p:nvSpPr>
          <p:spPr bwMode="auto">
            <a:xfrm rot="16200000">
              <a:off x="6725162" y="1671539"/>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29" name="椭圆 80">
              <a:extLst>
                <a:ext uri="{FF2B5EF4-FFF2-40B4-BE49-F238E27FC236}">
                  <a16:creationId xmlns:a16="http://schemas.microsoft.com/office/drawing/2014/main" id="{08AAA698-75F8-4C3B-9A15-02997CA9BDC3}"/>
                </a:ext>
              </a:extLst>
            </p:cNvPr>
            <p:cNvSpPr/>
            <p:nvPr/>
          </p:nvSpPr>
          <p:spPr bwMode="auto">
            <a:xfrm>
              <a:off x="5474659" y="3302370"/>
              <a:ext cx="3905250" cy="1029621"/>
            </a:xfrm>
            <a:prstGeom prst="roundRect">
              <a:avLst>
                <a:gd name="adj" fmla="val 12967"/>
              </a:avLst>
            </a:prstGeom>
            <a:solidFill>
              <a:srgbClr val="F76C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l-GR" altLang="zh-CN"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β</a:t>
              </a:r>
              <a:r>
                <a:rPr kumimoji="0" lang="zh-CN" altLang="en-US"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受体阻滞剂</a:t>
              </a:r>
            </a:p>
          </p:txBody>
        </p:sp>
      </p:grpSp>
    </p:spTree>
    <p:extLst>
      <p:ext uri="{BB962C8B-B14F-4D97-AF65-F5344CB8AC3E}">
        <p14:creationId xmlns:p14="http://schemas.microsoft.com/office/powerpoint/2010/main" val="325402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F5B801-52B0-4431-A551-A2B2492F14D5}"/>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药物选择</a:t>
            </a:r>
          </a:p>
        </p:txBody>
      </p:sp>
      <p:sp>
        <p:nvSpPr>
          <p:cNvPr id="4" name="灯片编号占位符 3">
            <a:extLst>
              <a:ext uri="{FF2B5EF4-FFF2-40B4-BE49-F238E27FC236}">
                <a16:creationId xmlns:a16="http://schemas.microsoft.com/office/drawing/2014/main" id="{A4A1597F-423F-4A13-ABD4-A1E785701ED1}"/>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13</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5" name="组合 4">
            <a:extLst>
              <a:ext uri="{FF2B5EF4-FFF2-40B4-BE49-F238E27FC236}">
                <a16:creationId xmlns:a16="http://schemas.microsoft.com/office/drawing/2014/main" id="{5F348025-8868-4F61-A51E-3CBD26097676}"/>
              </a:ext>
            </a:extLst>
          </p:cNvPr>
          <p:cNvGrpSpPr/>
          <p:nvPr/>
        </p:nvGrpSpPr>
        <p:grpSpPr>
          <a:xfrm>
            <a:off x="3732880" y="1208386"/>
            <a:ext cx="2727277" cy="1491831"/>
            <a:chOff x="3563961" y="1022560"/>
            <a:chExt cx="2727277" cy="1491831"/>
          </a:xfrm>
        </p:grpSpPr>
        <p:sp>
          <p:nvSpPr>
            <p:cNvPr id="6" name="任意多边形 3">
              <a:extLst>
                <a:ext uri="{FF2B5EF4-FFF2-40B4-BE49-F238E27FC236}">
                  <a16:creationId xmlns:a16="http://schemas.microsoft.com/office/drawing/2014/main" id="{FE9F1F2F-E791-42DA-9FBD-73230CFBA317}"/>
                </a:ext>
              </a:extLst>
            </p:cNvPr>
            <p:cNvSpPr/>
            <p:nvPr/>
          </p:nvSpPr>
          <p:spPr>
            <a:xfrm rot="5400000">
              <a:off x="4181684" y="404837"/>
              <a:ext cx="1491831" cy="2727277"/>
            </a:xfrm>
            <a:custGeom>
              <a:avLst/>
              <a:gdLst>
                <a:gd name="connsiteX0" fmla="*/ 1204686 w 2409372"/>
                <a:gd name="connsiteY0" fmla="*/ 0 h 4392308"/>
                <a:gd name="connsiteX1" fmla="*/ 1788113 w 2409372"/>
                <a:gd name="connsiteY1" fmla="*/ 386721 h 4392308"/>
                <a:gd name="connsiteX2" fmla="*/ 1799967 w 2409372"/>
                <a:gd name="connsiteY2" fmla="*/ 424906 h 4392308"/>
                <a:gd name="connsiteX3" fmla="*/ 1807029 w 2409372"/>
                <a:gd name="connsiteY3" fmla="*/ 424906 h 4392308"/>
                <a:gd name="connsiteX4" fmla="*/ 2409372 w 2409372"/>
                <a:gd name="connsiteY4" fmla="*/ 3066506 h 4392308"/>
                <a:gd name="connsiteX5" fmla="*/ 2399535 w 2409372"/>
                <a:gd name="connsiteY5" fmla="*/ 3066506 h 4392308"/>
                <a:gd name="connsiteX6" fmla="*/ 2399790 w 2409372"/>
                <a:gd name="connsiteY6" fmla="*/ 3068177 h 4392308"/>
                <a:gd name="connsiteX7" fmla="*/ 2405992 w 2409372"/>
                <a:gd name="connsiteY7" fmla="*/ 3191003 h 4392308"/>
                <a:gd name="connsiteX8" fmla="*/ 1204687 w 2409372"/>
                <a:gd name="connsiteY8" fmla="*/ 4392308 h 4392308"/>
                <a:gd name="connsiteX9" fmla="*/ 3382 w 2409372"/>
                <a:gd name="connsiteY9" fmla="*/ 3191003 h 4392308"/>
                <a:gd name="connsiteX10" fmla="*/ 9585 w 2409372"/>
                <a:gd name="connsiteY10" fmla="*/ 3068177 h 4392308"/>
                <a:gd name="connsiteX11" fmla="*/ 9839 w 2409372"/>
                <a:gd name="connsiteY11" fmla="*/ 3066506 h 4392308"/>
                <a:gd name="connsiteX12" fmla="*/ 0 w 2409372"/>
                <a:gd name="connsiteY12" fmla="*/ 3066506 h 4392308"/>
                <a:gd name="connsiteX13" fmla="*/ 602343 w 2409372"/>
                <a:gd name="connsiteY13" fmla="*/ 424906 h 4392308"/>
                <a:gd name="connsiteX14" fmla="*/ 609406 w 2409372"/>
                <a:gd name="connsiteY14" fmla="*/ 424906 h 4392308"/>
                <a:gd name="connsiteX15" fmla="*/ 621259 w 2409372"/>
                <a:gd name="connsiteY15" fmla="*/ 386721 h 4392308"/>
                <a:gd name="connsiteX16" fmla="*/ 1204686 w 2409372"/>
                <a:gd name="connsiteY16"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396408 w 2405990"/>
                <a:gd name="connsiteY6" fmla="*/ 3068177 h 4392308"/>
                <a:gd name="connsiteX7" fmla="*/ 2402610 w 2405990"/>
                <a:gd name="connsiteY7" fmla="*/ 3191003 h 4392308"/>
                <a:gd name="connsiteX8" fmla="*/ 1201305 w 2405990"/>
                <a:gd name="connsiteY8" fmla="*/ 4392308 h 4392308"/>
                <a:gd name="connsiteX9" fmla="*/ 0 w 2405990"/>
                <a:gd name="connsiteY9" fmla="*/ 3191003 h 4392308"/>
                <a:gd name="connsiteX10" fmla="*/ 6203 w 2405990"/>
                <a:gd name="connsiteY10" fmla="*/ 3068177 h 4392308"/>
                <a:gd name="connsiteX11" fmla="*/ 6457 w 2405990"/>
                <a:gd name="connsiteY11" fmla="*/ 3066506 h 4392308"/>
                <a:gd name="connsiteX12" fmla="*/ 598961 w 2405990"/>
                <a:gd name="connsiteY12" fmla="*/ 424906 h 4392308"/>
                <a:gd name="connsiteX13" fmla="*/ 606024 w 2405990"/>
                <a:gd name="connsiteY13" fmla="*/ 424906 h 4392308"/>
                <a:gd name="connsiteX14" fmla="*/ 617877 w 2405990"/>
                <a:gd name="connsiteY14" fmla="*/ 386721 h 4392308"/>
                <a:gd name="connsiteX15" fmla="*/ 1201304 w 2405990"/>
                <a:gd name="connsiteY15"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402610 w 2405990"/>
                <a:gd name="connsiteY6" fmla="*/ 3191003 h 4392308"/>
                <a:gd name="connsiteX7" fmla="*/ 1201305 w 2405990"/>
                <a:gd name="connsiteY7" fmla="*/ 4392308 h 4392308"/>
                <a:gd name="connsiteX8" fmla="*/ 0 w 2405990"/>
                <a:gd name="connsiteY8" fmla="*/ 3191003 h 4392308"/>
                <a:gd name="connsiteX9" fmla="*/ 6203 w 2405990"/>
                <a:gd name="connsiteY9" fmla="*/ 3068177 h 4392308"/>
                <a:gd name="connsiteX10" fmla="*/ 6457 w 2405990"/>
                <a:gd name="connsiteY10" fmla="*/ 3066506 h 4392308"/>
                <a:gd name="connsiteX11" fmla="*/ 598961 w 2405990"/>
                <a:gd name="connsiteY11" fmla="*/ 424906 h 4392308"/>
                <a:gd name="connsiteX12" fmla="*/ 606024 w 2405990"/>
                <a:gd name="connsiteY12" fmla="*/ 424906 h 4392308"/>
                <a:gd name="connsiteX13" fmla="*/ 617877 w 2405990"/>
                <a:gd name="connsiteY13" fmla="*/ 386721 h 4392308"/>
                <a:gd name="connsiteX14" fmla="*/ 1201304 w 2405990"/>
                <a:gd name="connsiteY14"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6457 w 2402610"/>
                <a:gd name="connsiteY9" fmla="*/ 3066506 h 4392308"/>
                <a:gd name="connsiteX10" fmla="*/ 598961 w 2402610"/>
                <a:gd name="connsiteY10" fmla="*/ 424906 h 4392308"/>
                <a:gd name="connsiteX11" fmla="*/ 606024 w 2402610"/>
                <a:gd name="connsiteY11" fmla="*/ 424906 h 4392308"/>
                <a:gd name="connsiteX12" fmla="*/ 617877 w 2402610"/>
                <a:gd name="connsiteY12" fmla="*/ 386721 h 4392308"/>
                <a:gd name="connsiteX13" fmla="*/ 1201304 w 2402610"/>
                <a:gd name="connsiteY13"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06024 w 2402610"/>
                <a:gd name="connsiteY10" fmla="*/ 424906 h 4392308"/>
                <a:gd name="connsiteX11" fmla="*/ 617877 w 2402610"/>
                <a:gd name="connsiteY11" fmla="*/ 386721 h 4392308"/>
                <a:gd name="connsiteX12" fmla="*/ 1201304 w 2402610"/>
                <a:gd name="connsiteY12"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17877 w 2402610"/>
                <a:gd name="connsiteY10" fmla="*/ 386721 h 4392308"/>
                <a:gd name="connsiteX11" fmla="*/ 1201304 w 2402610"/>
                <a:gd name="connsiteY11"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2396153 w 2402610"/>
                <a:gd name="connsiteY3" fmla="*/ 3066506 h 4392308"/>
                <a:gd name="connsiteX4" fmla="*/ 2402610 w 2402610"/>
                <a:gd name="connsiteY4" fmla="*/ 3191003 h 4392308"/>
                <a:gd name="connsiteX5" fmla="*/ 1201305 w 2402610"/>
                <a:gd name="connsiteY5" fmla="*/ 4392308 h 4392308"/>
                <a:gd name="connsiteX6" fmla="*/ 0 w 2402610"/>
                <a:gd name="connsiteY6" fmla="*/ 3191003 h 4392308"/>
                <a:gd name="connsiteX7" fmla="*/ 6203 w 2402610"/>
                <a:gd name="connsiteY7" fmla="*/ 3068177 h 4392308"/>
                <a:gd name="connsiteX8" fmla="*/ 598961 w 2402610"/>
                <a:gd name="connsiteY8" fmla="*/ 424906 h 4392308"/>
                <a:gd name="connsiteX9" fmla="*/ 617877 w 2402610"/>
                <a:gd name="connsiteY9" fmla="*/ 386721 h 4392308"/>
                <a:gd name="connsiteX10" fmla="*/ 1201304 w 2402610"/>
                <a:gd name="connsiteY10"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610" h="4392308">
                  <a:moveTo>
                    <a:pt x="1201304" y="0"/>
                  </a:moveTo>
                  <a:cubicBezTo>
                    <a:pt x="1395780" y="0"/>
                    <a:pt x="1688608" y="159461"/>
                    <a:pt x="1784731" y="386721"/>
                  </a:cubicBezTo>
                  <a:lnTo>
                    <a:pt x="2396153" y="3066506"/>
                  </a:lnTo>
                  <a:lnTo>
                    <a:pt x="2402610" y="3191003"/>
                  </a:lnTo>
                  <a:cubicBezTo>
                    <a:pt x="2402610" y="3854465"/>
                    <a:pt x="1864767" y="4392308"/>
                    <a:pt x="1201305" y="4392308"/>
                  </a:cubicBezTo>
                  <a:cubicBezTo>
                    <a:pt x="537843" y="4392308"/>
                    <a:pt x="0" y="3854465"/>
                    <a:pt x="0" y="3191003"/>
                  </a:cubicBezTo>
                  <a:cubicBezTo>
                    <a:pt x="0" y="3149537"/>
                    <a:pt x="2101" y="3108561"/>
                    <a:pt x="6203" y="3068177"/>
                  </a:cubicBezTo>
                  <a:cubicBezTo>
                    <a:pt x="106030" y="2607161"/>
                    <a:pt x="498991" y="865451"/>
                    <a:pt x="598961" y="424906"/>
                  </a:cubicBezTo>
                  <a:lnTo>
                    <a:pt x="617877" y="386721"/>
                  </a:lnTo>
                  <a:cubicBezTo>
                    <a:pt x="714000" y="159461"/>
                    <a:pt x="1006828" y="0"/>
                    <a:pt x="1201304" y="0"/>
                  </a:cubicBezTo>
                  <a:close/>
                </a:path>
              </a:pathLst>
            </a:custGeom>
            <a:gradFill>
              <a:gsLst>
                <a:gs pos="100000">
                  <a:srgbClr val="D7D7D7"/>
                </a:gs>
                <a:gs pos="0">
                  <a:schemeClr val="bg1"/>
                </a:gs>
              </a:gsLst>
              <a:lin ang="0" scaled="0"/>
            </a:gradFill>
            <a:ln>
              <a:noFill/>
            </a:ln>
            <a:effectLst>
              <a:outerShdw blurRad="1524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 name="椭圆 6">
              <a:extLst>
                <a:ext uri="{FF2B5EF4-FFF2-40B4-BE49-F238E27FC236}">
                  <a16:creationId xmlns:a16="http://schemas.microsoft.com/office/drawing/2014/main" id="{E405A2F5-2B2D-486D-B981-4E188AC898C6}"/>
                </a:ext>
              </a:extLst>
            </p:cNvPr>
            <p:cNvSpPr/>
            <p:nvPr/>
          </p:nvSpPr>
          <p:spPr>
            <a:xfrm>
              <a:off x="3714749" y="1158875"/>
              <a:ext cx="1219200" cy="1219200"/>
            </a:xfrm>
            <a:prstGeom prst="ellipse">
              <a:avLst/>
            </a:prstGeom>
            <a:solidFill>
              <a:srgbClr val="C00000"/>
            </a:solidFill>
            <a:ln>
              <a:gradFill flip="none" rotWithShape="1">
                <a:gsLst>
                  <a:gs pos="0">
                    <a:schemeClr val="bg1">
                      <a:lumMod val="85000"/>
                    </a:schemeClr>
                  </a:gs>
                  <a:gs pos="100000">
                    <a:schemeClr val="bg1"/>
                  </a:gs>
                </a:gsLst>
                <a:lin ang="5400000" scaled="1"/>
                <a:tileRect/>
              </a:gradFill>
            </a:ln>
            <a:effectLst>
              <a:innerShdw blurRad="1016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8" name="椭圆 7">
              <a:extLst>
                <a:ext uri="{FF2B5EF4-FFF2-40B4-BE49-F238E27FC236}">
                  <a16:creationId xmlns:a16="http://schemas.microsoft.com/office/drawing/2014/main" id="{170222BC-2AD3-48F3-AFD9-FEB26E54DC6B}"/>
                </a:ext>
              </a:extLst>
            </p:cNvPr>
            <p:cNvSpPr/>
            <p:nvPr/>
          </p:nvSpPr>
          <p:spPr>
            <a:xfrm>
              <a:off x="5551754" y="1488732"/>
              <a:ext cx="559486" cy="559486"/>
            </a:xfrm>
            <a:prstGeom prst="ellipse">
              <a:avLst/>
            </a:prstGeom>
            <a:solidFill>
              <a:srgbClr val="C00000"/>
            </a:solidFill>
            <a:ln>
              <a:gradFill flip="none" rotWithShape="1">
                <a:gsLst>
                  <a:gs pos="0">
                    <a:srgbClr val="C9C9C9"/>
                  </a:gs>
                  <a:gs pos="100000">
                    <a:schemeClr val="bg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 name="椭圆 8">
              <a:extLst>
                <a:ext uri="{FF2B5EF4-FFF2-40B4-BE49-F238E27FC236}">
                  <a16:creationId xmlns:a16="http://schemas.microsoft.com/office/drawing/2014/main" id="{E5722C82-1F20-4EB5-92FC-6E5B8F2E16D4}"/>
                </a:ext>
              </a:extLst>
            </p:cNvPr>
            <p:cNvSpPr/>
            <p:nvPr/>
          </p:nvSpPr>
          <p:spPr>
            <a:xfrm>
              <a:off x="5620223" y="1530551"/>
              <a:ext cx="428897" cy="352977"/>
            </a:xfrm>
            <a:prstGeom prst="ellipse">
              <a:avLst/>
            </a:prstGeom>
            <a:gradFill>
              <a:gsLst>
                <a:gs pos="90000">
                  <a:srgbClr val="FFA725">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52771F86-CCF6-48A6-BF22-9CFB7338B5D0}"/>
                </a:ext>
              </a:extLst>
            </p:cNvPr>
            <p:cNvSpPr txBox="1"/>
            <p:nvPr/>
          </p:nvSpPr>
          <p:spPr>
            <a:xfrm>
              <a:off x="5554436" y="1541627"/>
              <a:ext cx="554122"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24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1" name="组合 10">
            <a:extLst>
              <a:ext uri="{FF2B5EF4-FFF2-40B4-BE49-F238E27FC236}">
                <a16:creationId xmlns:a16="http://schemas.microsoft.com/office/drawing/2014/main" id="{D6DF30A5-27F7-4EA4-A413-46C6DD634083}"/>
              </a:ext>
            </a:extLst>
          </p:cNvPr>
          <p:cNvGrpSpPr/>
          <p:nvPr/>
        </p:nvGrpSpPr>
        <p:grpSpPr>
          <a:xfrm>
            <a:off x="582930" y="1490408"/>
            <a:ext cx="2999161" cy="1506932"/>
            <a:chOff x="4135696" y="5132049"/>
            <a:chExt cx="2097744" cy="1506932"/>
          </a:xfrm>
        </p:grpSpPr>
        <p:sp>
          <p:nvSpPr>
            <p:cNvPr id="12" name="文本框 11">
              <a:extLst>
                <a:ext uri="{FF2B5EF4-FFF2-40B4-BE49-F238E27FC236}">
                  <a16:creationId xmlns:a16="http://schemas.microsoft.com/office/drawing/2014/main" id="{A6B32088-DB00-4E6C-8B63-84151916FD86}"/>
                </a:ext>
              </a:extLst>
            </p:cNvPr>
            <p:cNvSpPr txBox="1"/>
            <p:nvPr/>
          </p:nvSpPr>
          <p:spPr>
            <a:xfrm>
              <a:off x="4135696" y="5132049"/>
              <a:ext cx="1803741" cy="419025"/>
            </a:xfrm>
            <a:prstGeom prst="rect">
              <a:avLst/>
            </a:prstGeom>
            <a:noFill/>
          </p:spPr>
          <p:txBody>
            <a:bodyPr wrap="square" rtlCol="0">
              <a:spAutoFit/>
            </a:bodyPr>
            <a:lstStyle/>
            <a:p>
              <a:pPr>
                <a:lnSpc>
                  <a:spcPct val="150000"/>
                </a:lnSpc>
              </a:pPr>
              <a:r>
                <a:rPr lang="zh-CN"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I</a:t>
              </a:r>
              <a:r>
                <a:rPr lang="zh-CN"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a:t>
              </a:r>
              <a:r>
                <a:rPr lang="zh-CN"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zh-CN" altLang="en-US" sz="1600" b="1"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636988ED-0104-4833-8A6D-B0C472EA8C49}"/>
                </a:ext>
              </a:extLst>
            </p:cNvPr>
            <p:cNvSpPr txBox="1"/>
            <p:nvPr/>
          </p:nvSpPr>
          <p:spPr>
            <a:xfrm>
              <a:off x="4149643" y="5481292"/>
              <a:ext cx="2083797" cy="1157689"/>
            </a:xfrm>
            <a:prstGeom prst="rect">
              <a:avLst/>
            </a:prstGeom>
            <a:noFill/>
          </p:spPr>
          <p:txBody>
            <a:bodyPr wrap="square" rtlCol="0">
              <a:spAutoFit/>
            </a:bodyPr>
            <a:lstStyle/>
            <a:p>
              <a:pPr>
                <a:lnSpc>
                  <a:spcPct val="150000"/>
                </a:lnSpc>
              </a:pP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推荐使用噻嗪类</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样利尿剂、</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和</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ARB</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进行降压的起始和维持治疗</a:t>
              </a:r>
              <a:endParaRPr lang="en-US" altLang="zh-CN" sz="16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nvGrpSpPr>
          <p:cNvPr id="14" name="Group 181">
            <a:extLst>
              <a:ext uri="{FF2B5EF4-FFF2-40B4-BE49-F238E27FC236}">
                <a16:creationId xmlns:a16="http://schemas.microsoft.com/office/drawing/2014/main" id="{6479F6A9-9CBC-4ACD-8A75-066DCEBA9112}"/>
              </a:ext>
            </a:extLst>
          </p:cNvPr>
          <p:cNvGrpSpPr>
            <a:grpSpLocks noChangeAspect="1"/>
          </p:cNvGrpSpPr>
          <p:nvPr/>
        </p:nvGrpSpPr>
        <p:grpSpPr bwMode="auto">
          <a:xfrm>
            <a:off x="4218235" y="1706157"/>
            <a:ext cx="539226" cy="535289"/>
            <a:chOff x="2160" y="2262"/>
            <a:chExt cx="411" cy="408"/>
          </a:xfrm>
          <a:solidFill>
            <a:schemeClr val="bg1"/>
          </a:solidFill>
          <a:effectLst/>
        </p:grpSpPr>
        <p:sp>
          <p:nvSpPr>
            <p:cNvPr id="15" name="Freeform 189">
              <a:extLst>
                <a:ext uri="{FF2B5EF4-FFF2-40B4-BE49-F238E27FC236}">
                  <a16:creationId xmlns:a16="http://schemas.microsoft.com/office/drawing/2014/main" id="{3B54F567-EF84-437E-9317-E060A1288BC6}"/>
                </a:ext>
              </a:extLst>
            </p:cNvPr>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6" name="Freeform 190">
              <a:extLst>
                <a:ext uri="{FF2B5EF4-FFF2-40B4-BE49-F238E27FC236}">
                  <a16:creationId xmlns:a16="http://schemas.microsoft.com/office/drawing/2014/main" id="{B37ED7DF-45AF-4119-B5EB-D649CA006DB8}"/>
                </a:ext>
              </a:extLst>
            </p:cNvPr>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7" name="Freeform 191">
              <a:extLst>
                <a:ext uri="{FF2B5EF4-FFF2-40B4-BE49-F238E27FC236}">
                  <a16:creationId xmlns:a16="http://schemas.microsoft.com/office/drawing/2014/main" id="{2185345E-BA28-4A26-B404-C43444759B48}"/>
                </a:ext>
              </a:extLst>
            </p:cNvPr>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8" name="Freeform 192">
              <a:extLst>
                <a:ext uri="{FF2B5EF4-FFF2-40B4-BE49-F238E27FC236}">
                  <a16:creationId xmlns:a16="http://schemas.microsoft.com/office/drawing/2014/main" id="{23F5997A-7F21-43C2-ADB9-D98C18691E9E}"/>
                </a:ext>
              </a:extLst>
            </p:cNvPr>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9" name="Freeform 193">
              <a:extLst>
                <a:ext uri="{FF2B5EF4-FFF2-40B4-BE49-F238E27FC236}">
                  <a16:creationId xmlns:a16="http://schemas.microsoft.com/office/drawing/2014/main" id="{76F72A22-942E-4EBB-AF3A-441CE5A41B97}"/>
                </a:ext>
              </a:extLst>
            </p:cNvPr>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0" name="Freeform 194">
              <a:extLst>
                <a:ext uri="{FF2B5EF4-FFF2-40B4-BE49-F238E27FC236}">
                  <a16:creationId xmlns:a16="http://schemas.microsoft.com/office/drawing/2014/main" id="{E9EB8753-8425-46C2-90F7-304854BC6BF1}"/>
                </a:ext>
              </a:extLst>
            </p:cNvPr>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1" name="Freeform 195">
              <a:extLst>
                <a:ext uri="{FF2B5EF4-FFF2-40B4-BE49-F238E27FC236}">
                  <a16:creationId xmlns:a16="http://schemas.microsoft.com/office/drawing/2014/main" id="{CAC48AC4-9E85-4B3B-87F4-DD3DCFE058B7}"/>
                </a:ext>
              </a:extLst>
            </p:cNvPr>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2" name="组合 21">
            <a:extLst>
              <a:ext uri="{FF2B5EF4-FFF2-40B4-BE49-F238E27FC236}">
                <a16:creationId xmlns:a16="http://schemas.microsoft.com/office/drawing/2014/main" id="{309C1AC2-6387-4D53-B3C0-0048519D7A61}"/>
              </a:ext>
            </a:extLst>
          </p:cNvPr>
          <p:cNvGrpSpPr/>
          <p:nvPr/>
        </p:nvGrpSpPr>
        <p:grpSpPr>
          <a:xfrm>
            <a:off x="3732880" y="3075286"/>
            <a:ext cx="2727277" cy="1491831"/>
            <a:chOff x="3563961" y="1022560"/>
            <a:chExt cx="2727277" cy="1491831"/>
          </a:xfrm>
        </p:grpSpPr>
        <p:sp>
          <p:nvSpPr>
            <p:cNvPr id="23" name="任意多边形 20">
              <a:extLst>
                <a:ext uri="{FF2B5EF4-FFF2-40B4-BE49-F238E27FC236}">
                  <a16:creationId xmlns:a16="http://schemas.microsoft.com/office/drawing/2014/main" id="{2A39E2F5-EB25-454E-88B7-A0492BDD9A1A}"/>
                </a:ext>
              </a:extLst>
            </p:cNvPr>
            <p:cNvSpPr/>
            <p:nvPr/>
          </p:nvSpPr>
          <p:spPr>
            <a:xfrm rot="5400000">
              <a:off x="4181684" y="404837"/>
              <a:ext cx="1491831" cy="2727277"/>
            </a:xfrm>
            <a:custGeom>
              <a:avLst/>
              <a:gdLst>
                <a:gd name="connsiteX0" fmla="*/ 1204686 w 2409372"/>
                <a:gd name="connsiteY0" fmla="*/ 0 h 4392308"/>
                <a:gd name="connsiteX1" fmla="*/ 1788113 w 2409372"/>
                <a:gd name="connsiteY1" fmla="*/ 386721 h 4392308"/>
                <a:gd name="connsiteX2" fmla="*/ 1799967 w 2409372"/>
                <a:gd name="connsiteY2" fmla="*/ 424906 h 4392308"/>
                <a:gd name="connsiteX3" fmla="*/ 1807029 w 2409372"/>
                <a:gd name="connsiteY3" fmla="*/ 424906 h 4392308"/>
                <a:gd name="connsiteX4" fmla="*/ 2409372 w 2409372"/>
                <a:gd name="connsiteY4" fmla="*/ 3066506 h 4392308"/>
                <a:gd name="connsiteX5" fmla="*/ 2399535 w 2409372"/>
                <a:gd name="connsiteY5" fmla="*/ 3066506 h 4392308"/>
                <a:gd name="connsiteX6" fmla="*/ 2399790 w 2409372"/>
                <a:gd name="connsiteY6" fmla="*/ 3068177 h 4392308"/>
                <a:gd name="connsiteX7" fmla="*/ 2405992 w 2409372"/>
                <a:gd name="connsiteY7" fmla="*/ 3191003 h 4392308"/>
                <a:gd name="connsiteX8" fmla="*/ 1204687 w 2409372"/>
                <a:gd name="connsiteY8" fmla="*/ 4392308 h 4392308"/>
                <a:gd name="connsiteX9" fmla="*/ 3382 w 2409372"/>
                <a:gd name="connsiteY9" fmla="*/ 3191003 h 4392308"/>
                <a:gd name="connsiteX10" fmla="*/ 9585 w 2409372"/>
                <a:gd name="connsiteY10" fmla="*/ 3068177 h 4392308"/>
                <a:gd name="connsiteX11" fmla="*/ 9839 w 2409372"/>
                <a:gd name="connsiteY11" fmla="*/ 3066506 h 4392308"/>
                <a:gd name="connsiteX12" fmla="*/ 0 w 2409372"/>
                <a:gd name="connsiteY12" fmla="*/ 3066506 h 4392308"/>
                <a:gd name="connsiteX13" fmla="*/ 602343 w 2409372"/>
                <a:gd name="connsiteY13" fmla="*/ 424906 h 4392308"/>
                <a:gd name="connsiteX14" fmla="*/ 609406 w 2409372"/>
                <a:gd name="connsiteY14" fmla="*/ 424906 h 4392308"/>
                <a:gd name="connsiteX15" fmla="*/ 621259 w 2409372"/>
                <a:gd name="connsiteY15" fmla="*/ 386721 h 4392308"/>
                <a:gd name="connsiteX16" fmla="*/ 1204686 w 2409372"/>
                <a:gd name="connsiteY16"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396408 w 2405990"/>
                <a:gd name="connsiteY6" fmla="*/ 3068177 h 4392308"/>
                <a:gd name="connsiteX7" fmla="*/ 2402610 w 2405990"/>
                <a:gd name="connsiteY7" fmla="*/ 3191003 h 4392308"/>
                <a:gd name="connsiteX8" fmla="*/ 1201305 w 2405990"/>
                <a:gd name="connsiteY8" fmla="*/ 4392308 h 4392308"/>
                <a:gd name="connsiteX9" fmla="*/ 0 w 2405990"/>
                <a:gd name="connsiteY9" fmla="*/ 3191003 h 4392308"/>
                <a:gd name="connsiteX10" fmla="*/ 6203 w 2405990"/>
                <a:gd name="connsiteY10" fmla="*/ 3068177 h 4392308"/>
                <a:gd name="connsiteX11" fmla="*/ 6457 w 2405990"/>
                <a:gd name="connsiteY11" fmla="*/ 3066506 h 4392308"/>
                <a:gd name="connsiteX12" fmla="*/ 598961 w 2405990"/>
                <a:gd name="connsiteY12" fmla="*/ 424906 h 4392308"/>
                <a:gd name="connsiteX13" fmla="*/ 606024 w 2405990"/>
                <a:gd name="connsiteY13" fmla="*/ 424906 h 4392308"/>
                <a:gd name="connsiteX14" fmla="*/ 617877 w 2405990"/>
                <a:gd name="connsiteY14" fmla="*/ 386721 h 4392308"/>
                <a:gd name="connsiteX15" fmla="*/ 1201304 w 2405990"/>
                <a:gd name="connsiteY15"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402610 w 2405990"/>
                <a:gd name="connsiteY6" fmla="*/ 3191003 h 4392308"/>
                <a:gd name="connsiteX7" fmla="*/ 1201305 w 2405990"/>
                <a:gd name="connsiteY7" fmla="*/ 4392308 h 4392308"/>
                <a:gd name="connsiteX8" fmla="*/ 0 w 2405990"/>
                <a:gd name="connsiteY8" fmla="*/ 3191003 h 4392308"/>
                <a:gd name="connsiteX9" fmla="*/ 6203 w 2405990"/>
                <a:gd name="connsiteY9" fmla="*/ 3068177 h 4392308"/>
                <a:gd name="connsiteX10" fmla="*/ 6457 w 2405990"/>
                <a:gd name="connsiteY10" fmla="*/ 3066506 h 4392308"/>
                <a:gd name="connsiteX11" fmla="*/ 598961 w 2405990"/>
                <a:gd name="connsiteY11" fmla="*/ 424906 h 4392308"/>
                <a:gd name="connsiteX12" fmla="*/ 606024 w 2405990"/>
                <a:gd name="connsiteY12" fmla="*/ 424906 h 4392308"/>
                <a:gd name="connsiteX13" fmla="*/ 617877 w 2405990"/>
                <a:gd name="connsiteY13" fmla="*/ 386721 h 4392308"/>
                <a:gd name="connsiteX14" fmla="*/ 1201304 w 2405990"/>
                <a:gd name="connsiteY14"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6457 w 2402610"/>
                <a:gd name="connsiteY9" fmla="*/ 3066506 h 4392308"/>
                <a:gd name="connsiteX10" fmla="*/ 598961 w 2402610"/>
                <a:gd name="connsiteY10" fmla="*/ 424906 h 4392308"/>
                <a:gd name="connsiteX11" fmla="*/ 606024 w 2402610"/>
                <a:gd name="connsiteY11" fmla="*/ 424906 h 4392308"/>
                <a:gd name="connsiteX12" fmla="*/ 617877 w 2402610"/>
                <a:gd name="connsiteY12" fmla="*/ 386721 h 4392308"/>
                <a:gd name="connsiteX13" fmla="*/ 1201304 w 2402610"/>
                <a:gd name="connsiteY13"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06024 w 2402610"/>
                <a:gd name="connsiteY10" fmla="*/ 424906 h 4392308"/>
                <a:gd name="connsiteX11" fmla="*/ 617877 w 2402610"/>
                <a:gd name="connsiteY11" fmla="*/ 386721 h 4392308"/>
                <a:gd name="connsiteX12" fmla="*/ 1201304 w 2402610"/>
                <a:gd name="connsiteY12"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17877 w 2402610"/>
                <a:gd name="connsiteY10" fmla="*/ 386721 h 4392308"/>
                <a:gd name="connsiteX11" fmla="*/ 1201304 w 2402610"/>
                <a:gd name="connsiteY11"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2396153 w 2402610"/>
                <a:gd name="connsiteY3" fmla="*/ 3066506 h 4392308"/>
                <a:gd name="connsiteX4" fmla="*/ 2402610 w 2402610"/>
                <a:gd name="connsiteY4" fmla="*/ 3191003 h 4392308"/>
                <a:gd name="connsiteX5" fmla="*/ 1201305 w 2402610"/>
                <a:gd name="connsiteY5" fmla="*/ 4392308 h 4392308"/>
                <a:gd name="connsiteX6" fmla="*/ 0 w 2402610"/>
                <a:gd name="connsiteY6" fmla="*/ 3191003 h 4392308"/>
                <a:gd name="connsiteX7" fmla="*/ 6203 w 2402610"/>
                <a:gd name="connsiteY7" fmla="*/ 3068177 h 4392308"/>
                <a:gd name="connsiteX8" fmla="*/ 598961 w 2402610"/>
                <a:gd name="connsiteY8" fmla="*/ 424906 h 4392308"/>
                <a:gd name="connsiteX9" fmla="*/ 617877 w 2402610"/>
                <a:gd name="connsiteY9" fmla="*/ 386721 h 4392308"/>
                <a:gd name="connsiteX10" fmla="*/ 1201304 w 2402610"/>
                <a:gd name="connsiteY10"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610" h="4392308">
                  <a:moveTo>
                    <a:pt x="1201304" y="0"/>
                  </a:moveTo>
                  <a:cubicBezTo>
                    <a:pt x="1395780" y="0"/>
                    <a:pt x="1688608" y="159461"/>
                    <a:pt x="1784731" y="386721"/>
                  </a:cubicBezTo>
                  <a:lnTo>
                    <a:pt x="2396153" y="3066506"/>
                  </a:lnTo>
                  <a:lnTo>
                    <a:pt x="2402610" y="3191003"/>
                  </a:lnTo>
                  <a:cubicBezTo>
                    <a:pt x="2402610" y="3854465"/>
                    <a:pt x="1864767" y="4392308"/>
                    <a:pt x="1201305" y="4392308"/>
                  </a:cubicBezTo>
                  <a:cubicBezTo>
                    <a:pt x="537843" y="4392308"/>
                    <a:pt x="0" y="3854465"/>
                    <a:pt x="0" y="3191003"/>
                  </a:cubicBezTo>
                  <a:cubicBezTo>
                    <a:pt x="0" y="3149537"/>
                    <a:pt x="2101" y="3108561"/>
                    <a:pt x="6203" y="3068177"/>
                  </a:cubicBezTo>
                  <a:cubicBezTo>
                    <a:pt x="106030" y="2607161"/>
                    <a:pt x="498991" y="865451"/>
                    <a:pt x="598961" y="424906"/>
                  </a:cubicBezTo>
                  <a:lnTo>
                    <a:pt x="617877" y="386721"/>
                  </a:lnTo>
                  <a:cubicBezTo>
                    <a:pt x="714000" y="159461"/>
                    <a:pt x="1006828" y="0"/>
                    <a:pt x="1201304" y="0"/>
                  </a:cubicBezTo>
                  <a:close/>
                </a:path>
              </a:pathLst>
            </a:custGeom>
            <a:gradFill>
              <a:gsLst>
                <a:gs pos="100000">
                  <a:srgbClr val="D7D7D7"/>
                </a:gs>
                <a:gs pos="0">
                  <a:schemeClr val="bg1"/>
                </a:gs>
              </a:gsLst>
              <a:lin ang="0" scaled="0"/>
            </a:gradFill>
            <a:ln>
              <a:noFill/>
            </a:ln>
            <a:effectLst>
              <a:outerShdw blurRad="1524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4" name="椭圆 23">
              <a:extLst>
                <a:ext uri="{FF2B5EF4-FFF2-40B4-BE49-F238E27FC236}">
                  <a16:creationId xmlns:a16="http://schemas.microsoft.com/office/drawing/2014/main" id="{00069781-2F64-4CE7-9562-8BD176A8BF24}"/>
                </a:ext>
              </a:extLst>
            </p:cNvPr>
            <p:cNvSpPr/>
            <p:nvPr/>
          </p:nvSpPr>
          <p:spPr>
            <a:xfrm>
              <a:off x="3714749" y="1158875"/>
              <a:ext cx="1219200" cy="1219200"/>
            </a:xfrm>
            <a:prstGeom prst="ellipse">
              <a:avLst/>
            </a:prstGeom>
            <a:solidFill>
              <a:srgbClr val="33A9B8"/>
            </a:solidFill>
            <a:ln>
              <a:gradFill flip="none" rotWithShape="1">
                <a:gsLst>
                  <a:gs pos="0">
                    <a:schemeClr val="bg1">
                      <a:lumMod val="85000"/>
                    </a:schemeClr>
                  </a:gs>
                  <a:gs pos="100000">
                    <a:schemeClr val="bg1"/>
                  </a:gs>
                </a:gsLst>
                <a:lin ang="5400000" scaled="1"/>
                <a:tileRect/>
              </a:gradFill>
            </a:ln>
            <a:effectLst>
              <a:innerShdw blurRad="1016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5" name="椭圆 24">
              <a:extLst>
                <a:ext uri="{FF2B5EF4-FFF2-40B4-BE49-F238E27FC236}">
                  <a16:creationId xmlns:a16="http://schemas.microsoft.com/office/drawing/2014/main" id="{A6A9923D-7B9F-4F94-AA50-308EEE430BC9}"/>
                </a:ext>
              </a:extLst>
            </p:cNvPr>
            <p:cNvSpPr/>
            <p:nvPr/>
          </p:nvSpPr>
          <p:spPr>
            <a:xfrm>
              <a:off x="5551754" y="1488732"/>
              <a:ext cx="559486" cy="559486"/>
            </a:xfrm>
            <a:prstGeom prst="ellipse">
              <a:avLst/>
            </a:prstGeom>
            <a:solidFill>
              <a:srgbClr val="33A9B8"/>
            </a:solidFill>
            <a:ln>
              <a:gradFill flip="none" rotWithShape="1">
                <a:gsLst>
                  <a:gs pos="0">
                    <a:srgbClr val="C9C9C9"/>
                  </a:gs>
                  <a:gs pos="100000">
                    <a:schemeClr val="bg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6" name="椭圆 25">
              <a:extLst>
                <a:ext uri="{FF2B5EF4-FFF2-40B4-BE49-F238E27FC236}">
                  <a16:creationId xmlns:a16="http://schemas.microsoft.com/office/drawing/2014/main" id="{7E10E3B4-0628-4F44-9BE1-04E0D8D1DD75}"/>
                </a:ext>
              </a:extLst>
            </p:cNvPr>
            <p:cNvSpPr/>
            <p:nvPr/>
          </p:nvSpPr>
          <p:spPr>
            <a:xfrm>
              <a:off x="5620223" y="1530551"/>
              <a:ext cx="428897" cy="352977"/>
            </a:xfrm>
            <a:prstGeom prst="ellipse">
              <a:avLst/>
            </a:prstGeom>
            <a:gradFill>
              <a:gsLst>
                <a:gs pos="90000">
                  <a:srgbClr val="E87071">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7" name="文本框 26">
              <a:extLst>
                <a:ext uri="{FF2B5EF4-FFF2-40B4-BE49-F238E27FC236}">
                  <a16:creationId xmlns:a16="http://schemas.microsoft.com/office/drawing/2014/main" id="{9E7F7FC5-EFA7-402E-B9DA-1CB8BDC50AE9}"/>
                </a:ext>
              </a:extLst>
            </p:cNvPr>
            <p:cNvSpPr txBox="1"/>
            <p:nvPr/>
          </p:nvSpPr>
          <p:spPr>
            <a:xfrm>
              <a:off x="5554436" y="1541627"/>
              <a:ext cx="554122"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03</a:t>
              </a:r>
              <a:endParaRPr lang="zh-CN" altLang="en-US" sz="24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8" name="组合 27">
            <a:extLst>
              <a:ext uri="{FF2B5EF4-FFF2-40B4-BE49-F238E27FC236}">
                <a16:creationId xmlns:a16="http://schemas.microsoft.com/office/drawing/2014/main" id="{8EF44406-A4C6-43A0-8741-8B00B34AF816}"/>
              </a:ext>
            </a:extLst>
          </p:cNvPr>
          <p:cNvGrpSpPr/>
          <p:nvPr/>
        </p:nvGrpSpPr>
        <p:grpSpPr>
          <a:xfrm>
            <a:off x="3732880" y="4942186"/>
            <a:ext cx="2727277" cy="1491831"/>
            <a:chOff x="3563961" y="1022560"/>
            <a:chExt cx="2727277" cy="1491831"/>
          </a:xfrm>
        </p:grpSpPr>
        <p:sp>
          <p:nvSpPr>
            <p:cNvPr id="29" name="任意多边形 26">
              <a:extLst>
                <a:ext uri="{FF2B5EF4-FFF2-40B4-BE49-F238E27FC236}">
                  <a16:creationId xmlns:a16="http://schemas.microsoft.com/office/drawing/2014/main" id="{30EE34BF-D6B5-4857-8A1C-8AA5B3E53DFF}"/>
                </a:ext>
              </a:extLst>
            </p:cNvPr>
            <p:cNvSpPr/>
            <p:nvPr/>
          </p:nvSpPr>
          <p:spPr>
            <a:xfrm rot="5400000">
              <a:off x="4181684" y="404837"/>
              <a:ext cx="1491831" cy="2727277"/>
            </a:xfrm>
            <a:custGeom>
              <a:avLst/>
              <a:gdLst>
                <a:gd name="connsiteX0" fmla="*/ 1204686 w 2409372"/>
                <a:gd name="connsiteY0" fmla="*/ 0 h 4392308"/>
                <a:gd name="connsiteX1" fmla="*/ 1788113 w 2409372"/>
                <a:gd name="connsiteY1" fmla="*/ 386721 h 4392308"/>
                <a:gd name="connsiteX2" fmla="*/ 1799967 w 2409372"/>
                <a:gd name="connsiteY2" fmla="*/ 424906 h 4392308"/>
                <a:gd name="connsiteX3" fmla="*/ 1807029 w 2409372"/>
                <a:gd name="connsiteY3" fmla="*/ 424906 h 4392308"/>
                <a:gd name="connsiteX4" fmla="*/ 2409372 w 2409372"/>
                <a:gd name="connsiteY4" fmla="*/ 3066506 h 4392308"/>
                <a:gd name="connsiteX5" fmla="*/ 2399535 w 2409372"/>
                <a:gd name="connsiteY5" fmla="*/ 3066506 h 4392308"/>
                <a:gd name="connsiteX6" fmla="*/ 2399790 w 2409372"/>
                <a:gd name="connsiteY6" fmla="*/ 3068177 h 4392308"/>
                <a:gd name="connsiteX7" fmla="*/ 2405992 w 2409372"/>
                <a:gd name="connsiteY7" fmla="*/ 3191003 h 4392308"/>
                <a:gd name="connsiteX8" fmla="*/ 1204687 w 2409372"/>
                <a:gd name="connsiteY8" fmla="*/ 4392308 h 4392308"/>
                <a:gd name="connsiteX9" fmla="*/ 3382 w 2409372"/>
                <a:gd name="connsiteY9" fmla="*/ 3191003 h 4392308"/>
                <a:gd name="connsiteX10" fmla="*/ 9585 w 2409372"/>
                <a:gd name="connsiteY10" fmla="*/ 3068177 h 4392308"/>
                <a:gd name="connsiteX11" fmla="*/ 9839 w 2409372"/>
                <a:gd name="connsiteY11" fmla="*/ 3066506 h 4392308"/>
                <a:gd name="connsiteX12" fmla="*/ 0 w 2409372"/>
                <a:gd name="connsiteY12" fmla="*/ 3066506 h 4392308"/>
                <a:gd name="connsiteX13" fmla="*/ 602343 w 2409372"/>
                <a:gd name="connsiteY13" fmla="*/ 424906 h 4392308"/>
                <a:gd name="connsiteX14" fmla="*/ 609406 w 2409372"/>
                <a:gd name="connsiteY14" fmla="*/ 424906 h 4392308"/>
                <a:gd name="connsiteX15" fmla="*/ 621259 w 2409372"/>
                <a:gd name="connsiteY15" fmla="*/ 386721 h 4392308"/>
                <a:gd name="connsiteX16" fmla="*/ 1204686 w 2409372"/>
                <a:gd name="connsiteY16"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396408 w 2405990"/>
                <a:gd name="connsiteY6" fmla="*/ 3068177 h 4392308"/>
                <a:gd name="connsiteX7" fmla="*/ 2402610 w 2405990"/>
                <a:gd name="connsiteY7" fmla="*/ 3191003 h 4392308"/>
                <a:gd name="connsiteX8" fmla="*/ 1201305 w 2405990"/>
                <a:gd name="connsiteY8" fmla="*/ 4392308 h 4392308"/>
                <a:gd name="connsiteX9" fmla="*/ 0 w 2405990"/>
                <a:gd name="connsiteY9" fmla="*/ 3191003 h 4392308"/>
                <a:gd name="connsiteX10" fmla="*/ 6203 w 2405990"/>
                <a:gd name="connsiteY10" fmla="*/ 3068177 h 4392308"/>
                <a:gd name="connsiteX11" fmla="*/ 6457 w 2405990"/>
                <a:gd name="connsiteY11" fmla="*/ 3066506 h 4392308"/>
                <a:gd name="connsiteX12" fmla="*/ 598961 w 2405990"/>
                <a:gd name="connsiteY12" fmla="*/ 424906 h 4392308"/>
                <a:gd name="connsiteX13" fmla="*/ 606024 w 2405990"/>
                <a:gd name="connsiteY13" fmla="*/ 424906 h 4392308"/>
                <a:gd name="connsiteX14" fmla="*/ 617877 w 2405990"/>
                <a:gd name="connsiteY14" fmla="*/ 386721 h 4392308"/>
                <a:gd name="connsiteX15" fmla="*/ 1201304 w 2405990"/>
                <a:gd name="connsiteY15"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402610 w 2405990"/>
                <a:gd name="connsiteY6" fmla="*/ 3191003 h 4392308"/>
                <a:gd name="connsiteX7" fmla="*/ 1201305 w 2405990"/>
                <a:gd name="connsiteY7" fmla="*/ 4392308 h 4392308"/>
                <a:gd name="connsiteX8" fmla="*/ 0 w 2405990"/>
                <a:gd name="connsiteY8" fmla="*/ 3191003 h 4392308"/>
                <a:gd name="connsiteX9" fmla="*/ 6203 w 2405990"/>
                <a:gd name="connsiteY9" fmla="*/ 3068177 h 4392308"/>
                <a:gd name="connsiteX10" fmla="*/ 6457 w 2405990"/>
                <a:gd name="connsiteY10" fmla="*/ 3066506 h 4392308"/>
                <a:gd name="connsiteX11" fmla="*/ 598961 w 2405990"/>
                <a:gd name="connsiteY11" fmla="*/ 424906 h 4392308"/>
                <a:gd name="connsiteX12" fmla="*/ 606024 w 2405990"/>
                <a:gd name="connsiteY12" fmla="*/ 424906 h 4392308"/>
                <a:gd name="connsiteX13" fmla="*/ 617877 w 2405990"/>
                <a:gd name="connsiteY13" fmla="*/ 386721 h 4392308"/>
                <a:gd name="connsiteX14" fmla="*/ 1201304 w 2405990"/>
                <a:gd name="connsiteY14"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6457 w 2402610"/>
                <a:gd name="connsiteY9" fmla="*/ 3066506 h 4392308"/>
                <a:gd name="connsiteX10" fmla="*/ 598961 w 2402610"/>
                <a:gd name="connsiteY10" fmla="*/ 424906 h 4392308"/>
                <a:gd name="connsiteX11" fmla="*/ 606024 w 2402610"/>
                <a:gd name="connsiteY11" fmla="*/ 424906 h 4392308"/>
                <a:gd name="connsiteX12" fmla="*/ 617877 w 2402610"/>
                <a:gd name="connsiteY12" fmla="*/ 386721 h 4392308"/>
                <a:gd name="connsiteX13" fmla="*/ 1201304 w 2402610"/>
                <a:gd name="connsiteY13"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06024 w 2402610"/>
                <a:gd name="connsiteY10" fmla="*/ 424906 h 4392308"/>
                <a:gd name="connsiteX11" fmla="*/ 617877 w 2402610"/>
                <a:gd name="connsiteY11" fmla="*/ 386721 h 4392308"/>
                <a:gd name="connsiteX12" fmla="*/ 1201304 w 2402610"/>
                <a:gd name="connsiteY12"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17877 w 2402610"/>
                <a:gd name="connsiteY10" fmla="*/ 386721 h 4392308"/>
                <a:gd name="connsiteX11" fmla="*/ 1201304 w 2402610"/>
                <a:gd name="connsiteY11"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2396153 w 2402610"/>
                <a:gd name="connsiteY3" fmla="*/ 3066506 h 4392308"/>
                <a:gd name="connsiteX4" fmla="*/ 2402610 w 2402610"/>
                <a:gd name="connsiteY4" fmla="*/ 3191003 h 4392308"/>
                <a:gd name="connsiteX5" fmla="*/ 1201305 w 2402610"/>
                <a:gd name="connsiteY5" fmla="*/ 4392308 h 4392308"/>
                <a:gd name="connsiteX6" fmla="*/ 0 w 2402610"/>
                <a:gd name="connsiteY6" fmla="*/ 3191003 h 4392308"/>
                <a:gd name="connsiteX7" fmla="*/ 6203 w 2402610"/>
                <a:gd name="connsiteY7" fmla="*/ 3068177 h 4392308"/>
                <a:gd name="connsiteX8" fmla="*/ 598961 w 2402610"/>
                <a:gd name="connsiteY8" fmla="*/ 424906 h 4392308"/>
                <a:gd name="connsiteX9" fmla="*/ 617877 w 2402610"/>
                <a:gd name="connsiteY9" fmla="*/ 386721 h 4392308"/>
                <a:gd name="connsiteX10" fmla="*/ 1201304 w 2402610"/>
                <a:gd name="connsiteY10"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610" h="4392308">
                  <a:moveTo>
                    <a:pt x="1201304" y="0"/>
                  </a:moveTo>
                  <a:cubicBezTo>
                    <a:pt x="1395780" y="0"/>
                    <a:pt x="1688608" y="159461"/>
                    <a:pt x="1784731" y="386721"/>
                  </a:cubicBezTo>
                  <a:lnTo>
                    <a:pt x="2396153" y="3066506"/>
                  </a:lnTo>
                  <a:lnTo>
                    <a:pt x="2402610" y="3191003"/>
                  </a:lnTo>
                  <a:cubicBezTo>
                    <a:pt x="2402610" y="3854465"/>
                    <a:pt x="1864767" y="4392308"/>
                    <a:pt x="1201305" y="4392308"/>
                  </a:cubicBezTo>
                  <a:cubicBezTo>
                    <a:pt x="537843" y="4392308"/>
                    <a:pt x="0" y="3854465"/>
                    <a:pt x="0" y="3191003"/>
                  </a:cubicBezTo>
                  <a:cubicBezTo>
                    <a:pt x="0" y="3149537"/>
                    <a:pt x="2101" y="3108561"/>
                    <a:pt x="6203" y="3068177"/>
                  </a:cubicBezTo>
                  <a:cubicBezTo>
                    <a:pt x="106030" y="2607161"/>
                    <a:pt x="498991" y="865451"/>
                    <a:pt x="598961" y="424906"/>
                  </a:cubicBezTo>
                  <a:lnTo>
                    <a:pt x="617877" y="386721"/>
                  </a:lnTo>
                  <a:cubicBezTo>
                    <a:pt x="714000" y="159461"/>
                    <a:pt x="1006828" y="0"/>
                    <a:pt x="1201304" y="0"/>
                  </a:cubicBezTo>
                  <a:close/>
                </a:path>
              </a:pathLst>
            </a:custGeom>
            <a:gradFill>
              <a:gsLst>
                <a:gs pos="100000">
                  <a:srgbClr val="D7D7D7"/>
                </a:gs>
                <a:gs pos="0">
                  <a:schemeClr val="bg1"/>
                </a:gs>
              </a:gsLst>
              <a:lin ang="0" scaled="0"/>
            </a:gradFill>
            <a:ln>
              <a:noFill/>
            </a:ln>
            <a:effectLst>
              <a:outerShdw blurRad="1524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0" name="椭圆 29">
              <a:extLst>
                <a:ext uri="{FF2B5EF4-FFF2-40B4-BE49-F238E27FC236}">
                  <a16:creationId xmlns:a16="http://schemas.microsoft.com/office/drawing/2014/main" id="{BA3F8450-C363-4988-9F1C-78027E90BFC9}"/>
                </a:ext>
              </a:extLst>
            </p:cNvPr>
            <p:cNvSpPr/>
            <p:nvPr/>
          </p:nvSpPr>
          <p:spPr>
            <a:xfrm>
              <a:off x="3714749" y="1158875"/>
              <a:ext cx="1219200" cy="1219200"/>
            </a:xfrm>
            <a:prstGeom prst="ellipse">
              <a:avLst/>
            </a:prstGeom>
            <a:solidFill>
              <a:srgbClr val="F76C00"/>
            </a:solidFill>
            <a:ln>
              <a:gradFill flip="none" rotWithShape="1">
                <a:gsLst>
                  <a:gs pos="0">
                    <a:schemeClr val="bg1">
                      <a:lumMod val="85000"/>
                    </a:schemeClr>
                  </a:gs>
                  <a:gs pos="100000">
                    <a:schemeClr val="bg1"/>
                  </a:gs>
                </a:gsLst>
                <a:lin ang="5400000" scaled="1"/>
                <a:tileRect/>
              </a:gradFill>
            </a:ln>
            <a:effectLst>
              <a:innerShdw blurRad="1016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1" name="椭圆 30">
              <a:extLst>
                <a:ext uri="{FF2B5EF4-FFF2-40B4-BE49-F238E27FC236}">
                  <a16:creationId xmlns:a16="http://schemas.microsoft.com/office/drawing/2014/main" id="{54CF0591-7C50-4779-BCC7-E51F678BCB71}"/>
                </a:ext>
              </a:extLst>
            </p:cNvPr>
            <p:cNvSpPr/>
            <p:nvPr/>
          </p:nvSpPr>
          <p:spPr>
            <a:xfrm>
              <a:off x="5551754" y="1488732"/>
              <a:ext cx="559486" cy="559486"/>
            </a:xfrm>
            <a:prstGeom prst="ellipse">
              <a:avLst/>
            </a:prstGeom>
            <a:solidFill>
              <a:srgbClr val="F76C00"/>
            </a:solidFill>
            <a:ln>
              <a:gradFill flip="none" rotWithShape="1">
                <a:gsLst>
                  <a:gs pos="0">
                    <a:srgbClr val="C9C9C9"/>
                  </a:gs>
                  <a:gs pos="100000">
                    <a:schemeClr val="bg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2" name="椭圆 31">
              <a:extLst>
                <a:ext uri="{FF2B5EF4-FFF2-40B4-BE49-F238E27FC236}">
                  <a16:creationId xmlns:a16="http://schemas.microsoft.com/office/drawing/2014/main" id="{925D2487-F1AB-4B11-B9A3-373843220972}"/>
                </a:ext>
              </a:extLst>
            </p:cNvPr>
            <p:cNvSpPr/>
            <p:nvPr/>
          </p:nvSpPr>
          <p:spPr>
            <a:xfrm>
              <a:off x="5620223" y="1530551"/>
              <a:ext cx="428897" cy="352977"/>
            </a:xfrm>
            <a:prstGeom prst="ellipse">
              <a:avLst/>
            </a:prstGeom>
            <a:gradFill>
              <a:gsLst>
                <a:gs pos="90000">
                  <a:srgbClr val="663A77">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3" name="文本框 32">
              <a:extLst>
                <a:ext uri="{FF2B5EF4-FFF2-40B4-BE49-F238E27FC236}">
                  <a16:creationId xmlns:a16="http://schemas.microsoft.com/office/drawing/2014/main" id="{4CB13C92-9A16-4824-9394-9E3383252D76}"/>
                </a:ext>
              </a:extLst>
            </p:cNvPr>
            <p:cNvSpPr txBox="1"/>
            <p:nvPr/>
          </p:nvSpPr>
          <p:spPr>
            <a:xfrm>
              <a:off x="5554436" y="1541627"/>
              <a:ext cx="554122"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05</a:t>
              </a:r>
              <a:endParaRPr lang="zh-CN" altLang="en-US" sz="24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34" name="组合 33">
            <a:extLst>
              <a:ext uri="{FF2B5EF4-FFF2-40B4-BE49-F238E27FC236}">
                <a16:creationId xmlns:a16="http://schemas.microsoft.com/office/drawing/2014/main" id="{65E75573-E6B8-4CB2-8F5D-0386D1E42B07}"/>
              </a:ext>
            </a:extLst>
          </p:cNvPr>
          <p:cNvGrpSpPr/>
          <p:nvPr/>
        </p:nvGrpSpPr>
        <p:grpSpPr>
          <a:xfrm flipH="1">
            <a:off x="5537793" y="2143779"/>
            <a:ext cx="2727277" cy="1491831"/>
            <a:chOff x="3563961" y="1022560"/>
            <a:chExt cx="2727277" cy="1491831"/>
          </a:xfrm>
        </p:grpSpPr>
        <p:sp>
          <p:nvSpPr>
            <p:cNvPr id="35" name="任意多边形 32">
              <a:extLst>
                <a:ext uri="{FF2B5EF4-FFF2-40B4-BE49-F238E27FC236}">
                  <a16:creationId xmlns:a16="http://schemas.microsoft.com/office/drawing/2014/main" id="{7557ECC1-8FCE-45B0-BEB0-0F6D95093104}"/>
                </a:ext>
              </a:extLst>
            </p:cNvPr>
            <p:cNvSpPr/>
            <p:nvPr/>
          </p:nvSpPr>
          <p:spPr>
            <a:xfrm rot="5400000">
              <a:off x="4181684" y="404837"/>
              <a:ext cx="1491831" cy="2727277"/>
            </a:xfrm>
            <a:custGeom>
              <a:avLst/>
              <a:gdLst>
                <a:gd name="connsiteX0" fmla="*/ 1204686 w 2409372"/>
                <a:gd name="connsiteY0" fmla="*/ 0 h 4392308"/>
                <a:gd name="connsiteX1" fmla="*/ 1788113 w 2409372"/>
                <a:gd name="connsiteY1" fmla="*/ 386721 h 4392308"/>
                <a:gd name="connsiteX2" fmla="*/ 1799967 w 2409372"/>
                <a:gd name="connsiteY2" fmla="*/ 424906 h 4392308"/>
                <a:gd name="connsiteX3" fmla="*/ 1807029 w 2409372"/>
                <a:gd name="connsiteY3" fmla="*/ 424906 h 4392308"/>
                <a:gd name="connsiteX4" fmla="*/ 2409372 w 2409372"/>
                <a:gd name="connsiteY4" fmla="*/ 3066506 h 4392308"/>
                <a:gd name="connsiteX5" fmla="*/ 2399535 w 2409372"/>
                <a:gd name="connsiteY5" fmla="*/ 3066506 h 4392308"/>
                <a:gd name="connsiteX6" fmla="*/ 2399790 w 2409372"/>
                <a:gd name="connsiteY6" fmla="*/ 3068177 h 4392308"/>
                <a:gd name="connsiteX7" fmla="*/ 2405992 w 2409372"/>
                <a:gd name="connsiteY7" fmla="*/ 3191003 h 4392308"/>
                <a:gd name="connsiteX8" fmla="*/ 1204687 w 2409372"/>
                <a:gd name="connsiteY8" fmla="*/ 4392308 h 4392308"/>
                <a:gd name="connsiteX9" fmla="*/ 3382 w 2409372"/>
                <a:gd name="connsiteY9" fmla="*/ 3191003 h 4392308"/>
                <a:gd name="connsiteX10" fmla="*/ 9585 w 2409372"/>
                <a:gd name="connsiteY10" fmla="*/ 3068177 h 4392308"/>
                <a:gd name="connsiteX11" fmla="*/ 9839 w 2409372"/>
                <a:gd name="connsiteY11" fmla="*/ 3066506 h 4392308"/>
                <a:gd name="connsiteX12" fmla="*/ 0 w 2409372"/>
                <a:gd name="connsiteY12" fmla="*/ 3066506 h 4392308"/>
                <a:gd name="connsiteX13" fmla="*/ 602343 w 2409372"/>
                <a:gd name="connsiteY13" fmla="*/ 424906 h 4392308"/>
                <a:gd name="connsiteX14" fmla="*/ 609406 w 2409372"/>
                <a:gd name="connsiteY14" fmla="*/ 424906 h 4392308"/>
                <a:gd name="connsiteX15" fmla="*/ 621259 w 2409372"/>
                <a:gd name="connsiteY15" fmla="*/ 386721 h 4392308"/>
                <a:gd name="connsiteX16" fmla="*/ 1204686 w 2409372"/>
                <a:gd name="connsiteY16"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396408 w 2405990"/>
                <a:gd name="connsiteY6" fmla="*/ 3068177 h 4392308"/>
                <a:gd name="connsiteX7" fmla="*/ 2402610 w 2405990"/>
                <a:gd name="connsiteY7" fmla="*/ 3191003 h 4392308"/>
                <a:gd name="connsiteX8" fmla="*/ 1201305 w 2405990"/>
                <a:gd name="connsiteY8" fmla="*/ 4392308 h 4392308"/>
                <a:gd name="connsiteX9" fmla="*/ 0 w 2405990"/>
                <a:gd name="connsiteY9" fmla="*/ 3191003 h 4392308"/>
                <a:gd name="connsiteX10" fmla="*/ 6203 w 2405990"/>
                <a:gd name="connsiteY10" fmla="*/ 3068177 h 4392308"/>
                <a:gd name="connsiteX11" fmla="*/ 6457 w 2405990"/>
                <a:gd name="connsiteY11" fmla="*/ 3066506 h 4392308"/>
                <a:gd name="connsiteX12" fmla="*/ 598961 w 2405990"/>
                <a:gd name="connsiteY12" fmla="*/ 424906 h 4392308"/>
                <a:gd name="connsiteX13" fmla="*/ 606024 w 2405990"/>
                <a:gd name="connsiteY13" fmla="*/ 424906 h 4392308"/>
                <a:gd name="connsiteX14" fmla="*/ 617877 w 2405990"/>
                <a:gd name="connsiteY14" fmla="*/ 386721 h 4392308"/>
                <a:gd name="connsiteX15" fmla="*/ 1201304 w 2405990"/>
                <a:gd name="connsiteY15"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402610 w 2405990"/>
                <a:gd name="connsiteY6" fmla="*/ 3191003 h 4392308"/>
                <a:gd name="connsiteX7" fmla="*/ 1201305 w 2405990"/>
                <a:gd name="connsiteY7" fmla="*/ 4392308 h 4392308"/>
                <a:gd name="connsiteX8" fmla="*/ 0 w 2405990"/>
                <a:gd name="connsiteY8" fmla="*/ 3191003 h 4392308"/>
                <a:gd name="connsiteX9" fmla="*/ 6203 w 2405990"/>
                <a:gd name="connsiteY9" fmla="*/ 3068177 h 4392308"/>
                <a:gd name="connsiteX10" fmla="*/ 6457 w 2405990"/>
                <a:gd name="connsiteY10" fmla="*/ 3066506 h 4392308"/>
                <a:gd name="connsiteX11" fmla="*/ 598961 w 2405990"/>
                <a:gd name="connsiteY11" fmla="*/ 424906 h 4392308"/>
                <a:gd name="connsiteX12" fmla="*/ 606024 w 2405990"/>
                <a:gd name="connsiteY12" fmla="*/ 424906 h 4392308"/>
                <a:gd name="connsiteX13" fmla="*/ 617877 w 2405990"/>
                <a:gd name="connsiteY13" fmla="*/ 386721 h 4392308"/>
                <a:gd name="connsiteX14" fmla="*/ 1201304 w 2405990"/>
                <a:gd name="connsiteY14"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6457 w 2402610"/>
                <a:gd name="connsiteY9" fmla="*/ 3066506 h 4392308"/>
                <a:gd name="connsiteX10" fmla="*/ 598961 w 2402610"/>
                <a:gd name="connsiteY10" fmla="*/ 424906 h 4392308"/>
                <a:gd name="connsiteX11" fmla="*/ 606024 w 2402610"/>
                <a:gd name="connsiteY11" fmla="*/ 424906 h 4392308"/>
                <a:gd name="connsiteX12" fmla="*/ 617877 w 2402610"/>
                <a:gd name="connsiteY12" fmla="*/ 386721 h 4392308"/>
                <a:gd name="connsiteX13" fmla="*/ 1201304 w 2402610"/>
                <a:gd name="connsiteY13"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06024 w 2402610"/>
                <a:gd name="connsiteY10" fmla="*/ 424906 h 4392308"/>
                <a:gd name="connsiteX11" fmla="*/ 617877 w 2402610"/>
                <a:gd name="connsiteY11" fmla="*/ 386721 h 4392308"/>
                <a:gd name="connsiteX12" fmla="*/ 1201304 w 2402610"/>
                <a:gd name="connsiteY12"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17877 w 2402610"/>
                <a:gd name="connsiteY10" fmla="*/ 386721 h 4392308"/>
                <a:gd name="connsiteX11" fmla="*/ 1201304 w 2402610"/>
                <a:gd name="connsiteY11"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2396153 w 2402610"/>
                <a:gd name="connsiteY3" fmla="*/ 3066506 h 4392308"/>
                <a:gd name="connsiteX4" fmla="*/ 2402610 w 2402610"/>
                <a:gd name="connsiteY4" fmla="*/ 3191003 h 4392308"/>
                <a:gd name="connsiteX5" fmla="*/ 1201305 w 2402610"/>
                <a:gd name="connsiteY5" fmla="*/ 4392308 h 4392308"/>
                <a:gd name="connsiteX6" fmla="*/ 0 w 2402610"/>
                <a:gd name="connsiteY6" fmla="*/ 3191003 h 4392308"/>
                <a:gd name="connsiteX7" fmla="*/ 6203 w 2402610"/>
                <a:gd name="connsiteY7" fmla="*/ 3068177 h 4392308"/>
                <a:gd name="connsiteX8" fmla="*/ 598961 w 2402610"/>
                <a:gd name="connsiteY8" fmla="*/ 424906 h 4392308"/>
                <a:gd name="connsiteX9" fmla="*/ 617877 w 2402610"/>
                <a:gd name="connsiteY9" fmla="*/ 386721 h 4392308"/>
                <a:gd name="connsiteX10" fmla="*/ 1201304 w 2402610"/>
                <a:gd name="connsiteY10"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610" h="4392308">
                  <a:moveTo>
                    <a:pt x="1201304" y="0"/>
                  </a:moveTo>
                  <a:cubicBezTo>
                    <a:pt x="1395780" y="0"/>
                    <a:pt x="1688608" y="159461"/>
                    <a:pt x="1784731" y="386721"/>
                  </a:cubicBezTo>
                  <a:lnTo>
                    <a:pt x="2396153" y="3066506"/>
                  </a:lnTo>
                  <a:lnTo>
                    <a:pt x="2402610" y="3191003"/>
                  </a:lnTo>
                  <a:cubicBezTo>
                    <a:pt x="2402610" y="3854465"/>
                    <a:pt x="1864767" y="4392308"/>
                    <a:pt x="1201305" y="4392308"/>
                  </a:cubicBezTo>
                  <a:cubicBezTo>
                    <a:pt x="537843" y="4392308"/>
                    <a:pt x="0" y="3854465"/>
                    <a:pt x="0" y="3191003"/>
                  </a:cubicBezTo>
                  <a:cubicBezTo>
                    <a:pt x="0" y="3149537"/>
                    <a:pt x="2101" y="3108561"/>
                    <a:pt x="6203" y="3068177"/>
                  </a:cubicBezTo>
                  <a:cubicBezTo>
                    <a:pt x="106030" y="2607161"/>
                    <a:pt x="498991" y="865451"/>
                    <a:pt x="598961" y="424906"/>
                  </a:cubicBezTo>
                  <a:lnTo>
                    <a:pt x="617877" y="386721"/>
                  </a:lnTo>
                  <a:cubicBezTo>
                    <a:pt x="714000" y="159461"/>
                    <a:pt x="1006828" y="0"/>
                    <a:pt x="1201304" y="0"/>
                  </a:cubicBezTo>
                  <a:close/>
                </a:path>
              </a:pathLst>
            </a:custGeom>
            <a:gradFill>
              <a:gsLst>
                <a:gs pos="100000">
                  <a:srgbClr val="D7D7D7"/>
                </a:gs>
                <a:gs pos="0">
                  <a:schemeClr val="bg1"/>
                </a:gs>
              </a:gsLst>
              <a:lin ang="0" scaled="0"/>
            </a:gradFill>
            <a:ln>
              <a:noFill/>
            </a:ln>
            <a:effectLst>
              <a:outerShdw blurRad="1524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6" name="椭圆 35">
              <a:extLst>
                <a:ext uri="{FF2B5EF4-FFF2-40B4-BE49-F238E27FC236}">
                  <a16:creationId xmlns:a16="http://schemas.microsoft.com/office/drawing/2014/main" id="{C4B18634-9D81-46FE-9DF8-FFF95C5400B8}"/>
                </a:ext>
              </a:extLst>
            </p:cNvPr>
            <p:cNvSpPr/>
            <p:nvPr/>
          </p:nvSpPr>
          <p:spPr>
            <a:xfrm>
              <a:off x="3714749" y="1158875"/>
              <a:ext cx="1219200" cy="1219200"/>
            </a:xfrm>
            <a:prstGeom prst="ellipse">
              <a:avLst/>
            </a:prstGeom>
            <a:solidFill>
              <a:srgbClr val="FF7C80"/>
            </a:solidFill>
            <a:ln>
              <a:gradFill flip="none" rotWithShape="1">
                <a:gsLst>
                  <a:gs pos="0">
                    <a:schemeClr val="bg1">
                      <a:lumMod val="85000"/>
                    </a:schemeClr>
                  </a:gs>
                  <a:gs pos="100000">
                    <a:schemeClr val="bg1"/>
                  </a:gs>
                </a:gsLst>
                <a:lin ang="5400000" scaled="1"/>
                <a:tileRect/>
              </a:gradFill>
            </a:ln>
            <a:effectLst>
              <a:innerShdw blurRad="1016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7" name="椭圆 36">
              <a:extLst>
                <a:ext uri="{FF2B5EF4-FFF2-40B4-BE49-F238E27FC236}">
                  <a16:creationId xmlns:a16="http://schemas.microsoft.com/office/drawing/2014/main" id="{451BA715-B763-4EA4-8F8C-712A715CF8FE}"/>
                </a:ext>
              </a:extLst>
            </p:cNvPr>
            <p:cNvSpPr/>
            <p:nvPr/>
          </p:nvSpPr>
          <p:spPr>
            <a:xfrm>
              <a:off x="5551754" y="1488732"/>
              <a:ext cx="559486" cy="559486"/>
            </a:xfrm>
            <a:prstGeom prst="ellipse">
              <a:avLst/>
            </a:prstGeom>
            <a:solidFill>
              <a:srgbClr val="FF7C80"/>
            </a:solidFill>
            <a:ln>
              <a:gradFill flip="none" rotWithShape="1">
                <a:gsLst>
                  <a:gs pos="0">
                    <a:srgbClr val="C9C9C9"/>
                  </a:gs>
                  <a:gs pos="100000">
                    <a:schemeClr val="bg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8" name="椭圆 37">
              <a:extLst>
                <a:ext uri="{FF2B5EF4-FFF2-40B4-BE49-F238E27FC236}">
                  <a16:creationId xmlns:a16="http://schemas.microsoft.com/office/drawing/2014/main" id="{076F5F9F-3636-4DC8-833F-4342118F883F}"/>
                </a:ext>
              </a:extLst>
            </p:cNvPr>
            <p:cNvSpPr/>
            <p:nvPr/>
          </p:nvSpPr>
          <p:spPr>
            <a:xfrm>
              <a:off x="5620223" y="1530551"/>
              <a:ext cx="428897" cy="352977"/>
            </a:xfrm>
            <a:prstGeom prst="ellipse">
              <a:avLst/>
            </a:prstGeom>
            <a:gradFill>
              <a:gsLst>
                <a:gs pos="90000">
                  <a:srgbClr val="0192A1">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9" name="文本框 38">
              <a:extLst>
                <a:ext uri="{FF2B5EF4-FFF2-40B4-BE49-F238E27FC236}">
                  <a16:creationId xmlns:a16="http://schemas.microsoft.com/office/drawing/2014/main" id="{B90810B0-CD18-403A-9356-90CCC3387D70}"/>
                </a:ext>
              </a:extLst>
            </p:cNvPr>
            <p:cNvSpPr txBox="1"/>
            <p:nvPr/>
          </p:nvSpPr>
          <p:spPr>
            <a:xfrm>
              <a:off x="5554436" y="1541627"/>
              <a:ext cx="554122"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02</a:t>
              </a:r>
              <a:endParaRPr lang="zh-CN" altLang="en-US" sz="24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0" name="组合 39">
            <a:extLst>
              <a:ext uri="{FF2B5EF4-FFF2-40B4-BE49-F238E27FC236}">
                <a16:creationId xmlns:a16="http://schemas.microsoft.com/office/drawing/2014/main" id="{9D18E1DB-088F-47BD-8D52-35E68342516B}"/>
              </a:ext>
            </a:extLst>
          </p:cNvPr>
          <p:cNvGrpSpPr/>
          <p:nvPr/>
        </p:nvGrpSpPr>
        <p:grpSpPr>
          <a:xfrm flipH="1">
            <a:off x="5537793" y="4024927"/>
            <a:ext cx="2727277" cy="1491831"/>
            <a:chOff x="3563961" y="1022560"/>
            <a:chExt cx="2727277" cy="1491831"/>
          </a:xfrm>
        </p:grpSpPr>
        <p:sp>
          <p:nvSpPr>
            <p:cNvPr id="41" name="任意多边形 38">
              <a:extLst>
                <a:ext uri="{FF2B5EF4-FFF2-40B4-BE49-F238E27FC236}">
                  <a16:creationId xmlns:a16="http://schemas.microsoft.com/office/drawing/2014/main" id="{165D9F40-392A-42D4-BFD3-436FF19C0BAC}"/>
                </a:ext>
              </a:extLst>
            </p:cNvPr>
            <p:cNvSpPr/>
            <p:nvPr/>
          </p:nvSpPr>
          <p:spPr>
            <a:xfrm rot="5400000">
              <a:off x="4181684" y="404837"/>
              <a:ext cx="1491831" cy="2727277"/>
            </a:xfrm>
            <a:custGeom>
              <a:avLst/>
              <a:gdLst>
                <a:gd name="connsiteX0" fmla="*/ 1204686 w 2409372"/>
                <a:gd name="connsiteY0" fmla="*/ 0 h 4392308"/>
                <a:gd name="connsiteX1" fmla="*/ 1788113 w 2409372"/>
                <a:gd name="connsiteY1" fmla="*/ 386721 h 4392308"/>
                <a:gd name="connsiteX2" fmla="*/ 1799967 w 2409372"/>
                <a:gd name="connsiteY2" fmla="*/ 424906 h 4392308"/>
                <a:gd name="connsiteX3" fmla="*/ 1807029 w 2409372"/>
                <a:gd name="connsiteY3" fmla="*/ 424906 h 4392308"/>
                <a:gd name="connsiteX4" fmla="*/ 2409372 w 2409372"/>
                <a:gd name="connsiteY4" fmla="*/ 3066506 h 4392308"/>
                <a:gd name="connsiteX5" fmla="*/ 2399535 w 2409372"/>
                <a:gd name="connsiteY5" fmla="*/ 3066506 h 4392308"/>
                <a:gd name="connsiteX6" fmla="*/ 2399790 w 2409372"/>
                <a:gd name="connsiteY6" fmla="*/ 3068177 h 4392308"/>
                <a:gd name="connsiteX7" fmla="*/ 2405992 w 2409372"/>
                <a:gd name="connsiteY7" fmla="*/ 3191003 h 4392308"/>
                <a:gd name="connsiteX8" fmla="*/ 1204687 w 2409372"/>
                <a:gd name="connsiteY8" fmla="*/ 4392308 h 4392308"/>
                <a:gd name="connsiteX9" fmla="*/ 3382 w 2409372"/>
                <a:gd name="connsiteY9" fmla="*/ 3191003 h 4392308"/>
                <a:gd name="connsiteX10" fmla="*/ 9585 w 2409372"/>
                <a:gd name="connsiteY10" fmla="*/ 3068177 h 4392308"/>
                <a:gd name="connsiteX11" fmla="*/ 9839 w 2409372"/>
                <a:gd name="connsiteY11" fmla="*/ 3066506 h 4392308"/>
                <a:gd name="connsiteX12" fmla="*/ 0 w 2409372"/>
                <a:gd name="connsiteY12" fmla="*/ 3066506 h 4392308"/>
                <a:gd name="connsiteX13" fmla="*/ 602343 w 2409372"/>
                <a:gd name="connsiteY13" fmla="*/ 424906 h 4392308"/>
                <a:gd name="connsiteX14" fmla="*/ 609406 w 2409372"/>
                <a:gd name="connsiteY14" fmla="*/ 424906 h 4392308"/>
                <a:gd name="connsiteX15" fmla="*/ 621259 w 2409372"/>
                <a:gd name="connsiteY15" fmla="*/ 386721 h 4392308"/>
                <a:gd name="connsiteX16" fmla="*/ 1204686 w 2409372"/>
                <a:gd name="connsiteY16"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396408 w 2405990"/>
                <a:gd name="connsiteY6" fmla="*/ 3068177 h 4392308"/>
                <a:gd name="connsiteX7" fmla="*/ 2402610 w 2405990"/>
                <a:gd name="connsiteY7" fmla="*/ 3191003 h 4392308"/>
                <a:gd name="connsiteX8" fmla="*/ 1201305 w 2405990"/>
                <a:gd name="connsiteY8" fmla="*/ 4392308 h 4392308"/>
                <a:gd name="connsiteX9" fmla="*/ 0 w 2405990"/>
                <a:gd name="connsiteY9" fmla="*/ 3191003 h 4392308"/>
                <a:gd name="connsiteX10" fmla="*/ 6203 w 2405990"/>
                <a:gd name="connsiteY10" fmla="*/ 3068177 h 4392308"/>
                <a:gd name="connsiteX11" fmla="*/ 6457 w 2405990"/>
                <a:gd name="connsiteY11" fmla="*/ 3066506 h 4392308"/>
                <a:gd name="connsiteX12" fmla="*/ 598961 w 2405990"/>
                <a:gd name="connsiteY12" fmla="*/ 424906 h 4392308"/>
                <a:gd name="connsiteX13" fmla="*/ 606024 w 2405990"/>
                <a:gd name="connsiteY13" fmla="*/ 424906 h 4392308"/>
                <a:gd name="connsiteX14" fmla="*/ 617877 w 2405990"/>
                <a:gd name="connsiteY14" fmla="*/ 386721 h 4392308"/>
                <a:gd name="connsiteX15" fmla="*/ 1201304 w 2405990"/>
                <a:gd name="connsiteY15" fmla="*/ 0 h 4392308"/>
                <a:gd name="connsiteX0" fmla="*/ 1201304 w 2405990"/>
                <a:gd name="connsiteY0" fmla="*/ 0 h 4392308"/>
                <a:gd name="connsiteX1" fmla="*/ 1784731 w 2405990"/>
                <a:gd name="connsiteY1" fmla="*/ 386721 h 4392308"/>
                <a:gd name="connsiteX2" fmla="*/ 1796585 w 2405990"/>
                <a:gd name="connsiteY2" fmla="*/ 424906 h 4392308"/>
                <a:gd name="connsiteX3" fmla="*/ 1803647 w 2405990"/>
                <a:gd name="connsiteY3" fmla="*/ 424906 h 4392308"/>
                <a:gd name="connsiteX4" fmla="*/ 2405990 w 2405990"/>
                <a:gd name="connsiteY4" fmla="*/ 3066506 h 4392308"/>
                <a:gd name="connsiteX5" fmla="*/ 2396153 w 2405990"/>
                <a:gd name="connsiteY5" fmla="*/ 3066506 h 4392308"/>
                <a:gd name="connsiteX6" fmla="*/ 2402610 w 2405990"/>
                <a:gd name="connsiteY6" fmla="*/ 3191003 h 4392308"/>
                <a:gd name="connsiteX7" fmla="*/ 1201305 w 2405990"/>
                <a:gd name="connsiteY7" fmla="*/ 4392308 h 4392308"/>
                <a:gd name="connsiteX8" fmla="*/ 0 w 2405990"/>
                <a:gd name="connsiteY8" fmla="*/ 3191003 h 4392308"/>
                <a:gd name="connsiteX9" fmla="*/ 6203 w 2405990"/>
                <a:gd name="connsiteY9" fmla="*/ 3068177 h 4392308"/>
                <a:gd name="connsiteX10" fmla="*/ 6457 w 2405990"/>
                <a:gd name="connsiteY10" fmla="*/ 3066506 h 4392308"/>
                <a:gd name="connsiteX11" fmla="*/ 598961 w 2405990"/>
                <a:gd name="connsiteY11" fmla="*/ 424906 h 4392308"/>
                <a:gd name="connsiteX12" fmla="*/ 606024 w 2405990"/>
                <a:gd name="connsiteY12" fmla="*/ 424906 h 4392308"/>
                <a:gd name="connsiteX13" fmla="*/ 617877 w 2405990"/>
                <a:gd name="connsiteY13" fmla="*/ 386721 h 4392308"/>
                <a:gd name="connsiteX14" fmla="*/ 1201304 w 2405990"/>
                <a:gd name="connsiteY14"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6457 w 2402610"/>
                <a:gd name="connsiteY9" fmla="*/ 3066506 h 4392308"/>
                <a:gd name="connsiteX10" fmla="*/ 598961 w 2402610"/>
                <a:gd name="connsiteY10" fmla="*/ 424906 h 4392308"/>
                <a:gd name="connsiteX11" fmla="*/ 606024 w 2402610"/>
                <a:gd name="connsiteY11" fmla="*/ 424906 h 4392308"/>
                <a:gd name="connsiteX12" fmla="*/ 617877 w 2402610"/>
                <a:gd name="connsiteY12" fmla="*/ 386721 h 4392308"/>
                <a:gd name="connsiteX13" fmla="*/ 1201304 w 2402610"/>
                <a:gd name="connsiteY13"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06024 w 2402610"/>
                <a:gd name="connsiteY10" fmla="*/ 424906 h 4392308"/>
                <a:gd name="connsiteX11" fmla="*/ 617877 w 2402610"/>
                <a:gd name="connsiteY11" fmla="*/ 386721 h 4392308"/>
                <a:gd name="connsiteX12" fmla="*/ 1201304 w 2402610"/>
                <a:gd name="connsiteY12"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1803647 w 2402610"/>
                <a:gd name="connsiteY3" fmla="*/ 424906 h 4392308"/>
                <a:gd name="connsiteX4" fmla="*/ 2396153 w 2402610"/>
                <a:gd name="connsiteY4" fmla="*/ 3066506 h 4392308"/>
                <a:gd name="connsiteX5" fmla="*/ 2402610 w 2402610"/>
                <a:gd name="connsiteY5" fmla="*/ 3191003 h 4392308"/>
                <a:gd name="connsiteX6" fmla="*/ 1201305 w 2402610"/>
                <a:gd name="connsiteY6" fmla="*/ 4392308 h 4392308"/>
                <a:gd name="connsiteX7" fmla="*/ 0 w 2402610"/>
                <a:gd name="connsiteY7" fmla="*/ 3191003 h 4392308"/>
                <a:gd name="connsiteX8" fmla="*/ 6203 w 2402610"/>
                <a:gd name="connsiteY8" fmla="*/ 3068177 h 4392308"/>
                <a:gd name="connsiteX9" fmla="*/ 598961 w 2402610"/>
                <a:gd name="connsiteY9" fmla="*/ 424906 h 4392308"/>
                <a:gd name="connsiteX10" fmla="*/ 617877 w 2402610"/>
                <a:gd name="connsiteY10" fmla="*/ 386721 h 4392308"/>
                <a:gd name="connsiteX11" fmla="*/ 1201304 w 2402610"/>
                <a:gd name="connsiteY11" fmla="*/ 0 h 4392308"/>
                <a:gd name="connsiteX0" fmla="*/ 1201304 w 2402610"/>
                <a:gd name="connsiteY0" fmla="*/ 0 h 4392308"/>
                <a:gd name="connsiteX1" fmla="*/ 1784731 w 2402610"/>
                <a:gd name="connsiteY1" fmla="*/ 386721 h 4392308"/>
                <a:gd name="connsiteX2" fmla="*/ 1796585 w 2402610"/>
                <a:gd name="connsiteY2" fmla="*/ 424906 h 4392308"/>
                <a:gd name="connsiteX3" fmla="*/ 2396153 w 2402610"/>
                <a:gd name="connsiteY3" fmla="*/ 3066506 h 4392308"/>
                <a:gd name="connsiteX4" fmla="*/ 2402610 w 2402610"/>
                <a:gd name="connsiteY4" fmla="*/ 3191003 h 4392308"/>
                <a:gd name="connsiteX5" fmla="*/ 1201305 w 2402610"/>
                <a:gd name="connsiteY5" fmla="*/ 4392308 h 4392308"/>
                <a:gd name="connsiteX6" fmla="*/ 0 w 2402610"/>
                <a:gd name="connsiteY6" fmla="*/ 3191003 h 4392308"/>
                <a:gd name="connsiteX7" fmla="*/ 6203 w 2402610"/>
                <a:gd name="connsiteY7" fmla="*/ 3068177 h 4392308"/>
                <a:gd name="connsiteX8" fmla="*/ 598961 w 2402610"/>
                <a:gd name="connsiteY8" fmla="*/ 424906 h 4392308"/>
                <a:gd name="connsiteX9" fmla="*/ 617877 w 2402610"/>
                <a:gd name="connsiteY9" fmla="*/ 386721 h 4392308"/>
                <a:gd name="connsiteX10" fmla="*/ 1201304 w 2402610"/>
                <a:gd name="connsiteY10"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 name="connsiteX0" fmla="*/ 1201304 w 2402610"/>
                <a:gd name="connsiteY0" fmla="*/ 0 h 4392308"/>
                <a:gd name="connsiteX1" fmla="*/ 1784731 w 2402610"/>
                <a:gd name="connsiteY1" fmla="*/ 386721 h 4392308"/>
                <a:gd name="connsiteX2" fmla="*/ 2396153 w 2402610"/>
                <a:gd name="connsiteY2" fmla="*/ 3066506 h 4392308"/>
                <a:gd name="connsiteX3" fmla="*/ 2402610 w 2402610"/>
                <a:gd name="connsiteY3" fmla="*/ 3191003 h 4392308"/>
                <a:gd name="connsiteX4" fmla="*/ 1201305 w 2402610"/>
                <a:gd name="connsiteY4" fmla="*/ 4392308 h 4392308"/>
                <a:gd name="connsiteX5" fmla="*/ 0 w 2402610"/>
                <a:gd name="connsiteY5" fmla="*/ 3191003 h 4392308"/>
                <a:gd name="connsiteX6" fmla="*/ 6203 w 2402610"/>
                <a:gd name="connsiteY6" fmla="*/ 3068177 h 4392308"/>
                <a:gd name="connsiteX7" fmla="*/ 598961 w 2402610"/>
                <a:gd name="connsiteY7" fmla="*/ 424906 h 4392308"/>
                <a:gd name="connsiteX8" fmla="*/ 617877 w 2402610"/>
                <a:gd name="connsiteY8" fmla="*/ 386721 h 4392308"/>
                <a:gd name="connsiteX9" fmla="*/ 1201304 w 2402610"/>
                <a:gd name="connsiteY9" fmla="*/ 0 h 439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610" h="4392308">
                  <a:moveTo>
                    <a:pt x="1201304" y="0"/>
                  </a:moveTo>
                  <a:cubicBezTo>
                    <a:pt x="1395780" y="0"/>
                    <a:pt x="1688608" y="159461"/>
                    <a:pt x="1784731" y="386721"/>
                  </a:cubicBezTo>
                  <a:lnTo>
                    <a:pt x="2396153" y="3066506"/>
                  </a:lnTo>
                  <a:lnTo>
                    <a:pt x="2402610" y="3191003"/>
                  </a:lnTo>
                  <a:cubicBezTo>
                    <a:pt x="2402610" y="3854465"/>
                    <a:pt x="1864767" y="4392308"/>
                    <a:pt x="1201305" y="4392308"/>
                  </a:cubicBezTo>
                  <a:cubicBezTo>
                    <a:pt x="537843" y="4392308"/>
                    <a:pt x="0" y="3854465"/>
                    <a:pt x="0" y="3191003"/>
                  </a:cubicBezTo>
                  <a:cubicBezTo>
                    <a:pt x="0" y="3149537"/>
                    <a:pt x="2101" y="3108561"/>
                    <a:pt x="6203" y="3068177"/>
                  </a:cubicBezTo>
                  <a:cubicBezTo>
                    <a:pt x="106030" y="2607161"/>
                    <a:pt x="498991" y="865451"/>
                    <a:pt x="598961" y="424906"/>
                  </a:cubicBezTo>
                  <a:lnTo>
                    <a:pt x="617877" y="386721"/>
                  </a:lnTo>
                  <a:cubicBezTo>
                    <a:pt x="714000" y="159461"/>
                    <a:pt x="1006828" y="0"/>
                    <a:pt x="1201304" y="0"/>
                  </a:cubicBezTo>
                  <a:close/>
                </a:path>
              </a:pathLst>
            </a:custGeom>
            <a:gradFill>
              <a:gsLst>
                <a:gs pos="100000">
                  <a:srgbClr val="D7D7D7"/>
                </a:gs>
                <a:gs pos="0">
                  <a:schemeClr val="bg1"/>
                </a:gs>
              </a:gsLst>
              <a:lin ang="0" scaled="0"/>
            </a:gradFill>
            <a:ln>
              <a:noFill/>
            </a:ln>
            <a:effectLst>
              <a:outerShdw blurRad="1524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2" name="椭圆 41">
              <a:extLst>
                <a:ext uri="{FF2B5EF4-FFF2-40B4-BE49-F238E27FC236}">
                  <a16:creationId xmlns:a16="http://schemas.microsoft.com/office/drawing/2014/main" id="{A8EE0F78-71BF-43C2-8616-E5F38754F84B}"/>
                </a:ext>
              </a:extLst>
            </p:cNvPr>
            <p:cNvSpPr/>
            <p:nvPr/>
          </p:nvSpPr>
          <p:spPr>
            <a:xfrm>
              <a:off x="3714749" y="1158875"/>
              <a:ext cx="1219200" cy="1219200"/>
            </a:xfrm>
            <a:prstGeom prst="ellipse">
              <a:avLst/>
            </a:prstGeom>
            <a:solidFill>
              <a:srgbClr val="F63320"/>
            </a:solidFill>
            <a:ln>
              <a:gradFill flip="none" rotWithShape="1">
                <a:gsLst>
                  <a:gs pos="0">
                    <a:schemeClr val="bg1">
                      <a:lumMod val="85000"/>
                    </a:schemeClr>
                  </a:gs>
                  <a:gs pos="100000">
                    <a:schemeClr val="bg1"/>
                  </a:gs>
                </a:gsLst>
                <a:lin ang="5400000" scaled="1"/>
                <a:tileRect/>
              </a:gradFill>
            </a:ln>
            <a:effectLst>
              <a:innerShdw blurRad="1016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3" name="椭圆 42">
              <a:extLst>
                <a:ext uri="{FF2B5EF4-FFF2-40B4-BE49-F238E27FC236}">
                  <a16:creationId xmlns:a16="http://schemas.microsoft.com/office/drawing/2014/main" id="{80B210FE-8431-4FEB-8C8A-1E62CECD2628}"/>
                </a:ext>
              </a:extLst>
            </p:cNvPr>
            <p:cNvSpPr/>
            <p:nvPr/>
          </p:nvSpPr>
          <p:spPr>
            <a:xfrm>
              <a:off x="5551754" y="1488732"/>
              <a:ext cx="559486" cy="559486"/>
            </a:xfrm>
            <a:prstGeom prst="ellipse">
              <a:avLst/>
            </a:prstGeom>
            <a:solidFill>
              <a:srgbClr val="F63320"/>
            </a:solidFill>
            <a:ln>
              <a:gradFill flip="none" rotWithShape="1">
                <a:gsLst>
                  <a:gs pos="0">
                    <a:srgbClr val="C9C9C9"/>
                  </a:gs>
                  <a:gs pos="100000">
                    <a:schemeClr val="bg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4" name="椭圆 43">
              <a:extLst>
                <a:ext uri="{FF2B5EF4-FFF2-40B4-BE49-F238E27FC236}">
                  <a16:creationId xmlns:a16="http://schemas.microsoft.com/office/drawing/2014/main" id="{076E71E4-8212-4BC1-BA47-34F3AA8D4DB6}"/>
                </a:ext>
              </a:extLst>
            </p:cNvPr>
            <p:cNvSpPr/>
            <p:nvPr/>
          </p:nvSpPr>
          <p:spPr>
            <a:xfrm>
              <a:off x="5620223" y="1530551"/>
              <a:ext cx="428897" cy="352977"/>
            </a:xfrm>
            <a:prstGeom prst="ellipse">
              <a:avLst/>
            </a:prstGeom>
            <a:gradFill>
              <a:gsLst>
                <a:gs pos="90000">
                  <a:srgbClr val="00AF92">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5" name="文本框 44">
              <a:extLst>
                <a:ext uri="{FF2B5EF4-FFF2-40B4-BE49-F238E27FC236}">
                  <a16:creationId xmlns:a16="http://schemas.microsoft.com/office/drawing/2014/main" id="{5FA528D3-E578-48D1-B250-E36ADA193069}"/>
                </a:ext>
              </a:extLst>
            </p:cNvPr>
            <p:cNvSpPr txBox="1"/>
            <p:nvPr/>
          </p:nvSpPr>
          <p:spPr>
            <a:xfrm>
              <a:off x="5554436" y="1541627"/>
              <a:ext cx="554122"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ea typeface="微软雅黑 Light" panose="020B0502040204020203" pitchFamily="34" charset="-122"/>
                  <a:sym typeface="Arial" panose="020B0604020202020204" pitchFamily="34" charset="0"/>
                </a:rPr>
                <a:t>04</a:t>
              </a:r>
              <a:endParaRPr lang="zh-CN" altLang="en-US" sz="24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6" name="组合 45">
            <a:extLst>
              <a:ext uri="{FF2B5EF4-FFF2-40B4-BE49-F238E27FC236}">
                <a16:creationId xmlns:a16="http://schemas.microsoft.com/office/drawing/2014/main" id="{927EFE80-8633-4897-9958-2DB4547C9BF1}"/>
              </a:ext>
            </a:extLst>
          </p:cNvPr>
          <p:cNvGrpSpPr/>
          <p:nvPr/>
        </p:nvGrpSpPr>
        <p:grpSpPr>
          <a:xfrm>
            <a:off x="582930" y="3278571"/>
            <a:ext cx="2999161" cy="1516457"/>
            <a:chOff x="4135696" y="5074899"/>
            <a:chExt cx="2097744" cy="1516457"/>
          </a:xfrm>
        </p:grpSpPr>
        <p:sp>
          <p:nvSpPr>
            <p:cNvPr id="47" name="文本框 46">
              <a:extLst>
                <a:ext uri="{FF2B5EF4-FFF2-40B4-BE49-F238E27FC236}">
                  <a16:creationId xmlns:a16="http://schemas.microsoft.com/office/drawing/2014/main" id="{588966A5-0D27-46F8-A970-4EDECAD7C2DF}"/>
                </a:ext>
              </a:extLst>
            </p:cNvPr>
            <p:cNvSpPr txBox="1"/>
            <p:nvPr/>
          </p:nvSpPr>
          <p:spPr>
            <a:xfrm>
              <a:off x="4135696" y="5074899"/>
              <a:ext cx="1803741" cy="419025"/>
            </a:xfrm>
            <a:prstGeom prst="rect">
              <a:avLst/>
            </a:prstGeom>
            <a:noFill/>
          </p:spPr>
          <p:txBody>
            <a:bodyPr wrap="square" rtlCol="0">
              <a:spAutoFit/>
            </a:bodyPr>
            <a:lstStyle/>
            <a:p>
              <a:pPr>
                <a:lnSpc>
                  <a:spcPct val="150000"/>
                </a:lnSpc>
              </a:pPr>
              <a:r>
                <a:rPr lang="zh-CN" altLang="zh-CN" sz="1600" b="1" kern="100" dirty="0">
                  <a:solidFill>
                    <a:srgbClr val="33A9B8"/>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33A9B8"/>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I</a:t>
              </a:r>
              <a:r>
                <a:rPr lang="zh-CN" altLang="zh-CN" sz="1600" b="1" kern="100" dirty="0">
                  <a:solidFill>
                    <a:srgbClr val="33A9B8"/>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33A9B8"/>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a:t>
              </a:r>
              <a:r>
                <a:rPr lang="zh-CN" altLang="zh-CN" sz="1600" b="1" kern="100" dirty="0">
                  <a:solidFill>
                    <a:srgbClr val="33A9B8"/>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zh-CN" altLang="en-US" sz="1600" b="1" dirty="0">
                <a:solidFill>
                  <a:srgbClr val="33A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8" name="文本框 47">
              <a:extLst>
                <a:ext uri="{FF2B5EF4-FFF2-40B4-BE49-F238E27FC236}">
                  <a16:creationId xmlns:a16="http://schemas.microsoft.com/office/drawing/2014/main" id="{48763FA4-445C-48F3-B101-BCB2248CEB32}"/>
                </a:ext>
              </a:extLst>
            </p:cNvPr>
            <p:cNvSpPr txBox="1"/>
            <p:nvPr/>
          </p:nvSpPr>
          <p:spPr>
            <a:xfrm>
              <a:off x="4149643" y="5433667"/>
              <a:ext cx="2083797" cy="1157689"/>
            </a:xfrm>
            <a:prstGeom prst="rect">
              <a:avLst/>
            </a:prstGeom>
            <a:noFill/>
          </p:spPr>
          <p:txBody>
            <a:bodyPr wrap="square" rtlCol="0">
              <a:spAutoFit/>
            </a:bodyPr>
            <a:lstStyle/>
            <a:p>
              <a:pPr>
                <a:lnSpc>
                  <a:spcPct val="150000"/>
                </a:lnSpc>
              </a:pP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对于大多数高于靶目标值以上的老年患者，起始治疗可采用两药联合</a:t>
              </a:r>
              <a:endParaRPr lang="en-US" altLang="zh-CN" sz="16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nvGrpSpPr>
          <p:cNvPr id="49" name="组合 48">
            <a:extLst>
              <a:ext uri="{FF2B5EF4-FFF2-40B4-BE49-F238E27FC236}">
                <a16:creationId xmlns:a16="http://schemas.microsoft.com/office/drawing/2014/main" id="{0F94141B-FA98-4144-ADBB-6206C434D03E}"/>
              </a:ext>
            </a:extLst>
          </p:cNvPr>
          <p:cNvGrpSpPr/>
          <p:nvPr/>
        </p:nvGrpSpPr>
        <p:grpSpPr>
          <a:xfrm>
            <a:off x="8517115" y="1494801"/>
            <a:ext cx="2999161" cy="2264646"/>
            <a:chOff x="4135696" y="5065374"/>
            <a:chExt cx="2097744" cy="2264646"/>
          </a:xfrm>
        </p:grpSpPr>
        <p:sp>
          <p:nvSpPr>
            <p:cNvPr id="50" name="文本框 49">
              <a:extLst>
                <a:ext uri="{FF2B5EF4-FFF2-40B4-BE49-F238E27FC236}">
                  <a16:creationId xmlns:a16="http://schemas.microsoft.com/office/drawing/2014/main" id="{0E3B0C04-F6F1-4F0D-8544-730105A60AFD}"/>
                </a:ext>
              </a:extLst>
            </p:cNvPr>
            <p:cNvSpPr txBox="1"/>
            <p:nvPr/>
          </p:nvSpPr>
          <p:spPr>
            <a:xfrm>
              <a:off x="4135696" y="5065374"/>
              <a:ext cx="1803741" cy="419025"/>
            </a:xfrm>
            <a:prstGeom prst="rect">
              <a:avLst/>
            </a:prstGeom>
            <a:noFill/>
          </p:spPr>
          <p:txBody>
            <a:bodyPr wrap="square" rtlCol="0">
              <a:spAutoFit/>
            </a:bodyPr>
            <a:lstStyle/>
            <a:p>
              <a:pPr>
                <a:lnSpc>
                  <a:spcPct val="150000"/>
                </a:lnSpc>
              </a:pPr>
              <a:r>
                <a:rPr lang="zh-CN" altLang="zh-CN" sz="1600" b="1" kern="100" dirty="0">
                  <a:solidFill>
                    <a:srgbClr val="EC7376"/>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EC7376"/>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I</a:t>
              </a:r>
              <a:r>
                <a:rPr lang="zh-CN" altLang="zh-CN" sz="1600" b="1" kern="100" dirty="0">
                  <a:solidFill>
                    <a:srgbClr val="EC7376"/>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EC7376"/>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a:t>
              </a:r>
              <a:r>
                <a:rPr lang="zh-CN" altLang="zh-CN" sz="1600" b="1" kern="100" dirty="0">
                  <a:solidFill>
                    <a:srgbClr val="EC7376"/>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zh-CN" altLang="en-US" sz="1600" b="1" dirty="0">
                <a:solidFill>
                  <a:srgbClr val="EC7376"/>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51" name="文本框 50">
              <a:extLst>
                <a:ext uri="{FF2B5EF4-FFF2-40B4-BE49-F238E27FC236}">
                  <a16:creationId xmlns:a16="http://schemas.microsoft.com/office/drawing/2014/main" id="{5BEFFC5A-11CA-4D42-A442-D7380E19E63F}"/>
                </a:ext>
              </a:extLst>
            </p:cNvPr>
            <p:cNvSpPr txBox="1"/>
            <p:nvPr/>
          </p:nvSpPr>
          <p:spPr>
            <a:xfrm>
              <a:off x="4149643" y="5433667"/>
              <a:ext cx="2083797" cy="1896353"/>
            </a:xfrm>
            <a:prstGeom prst="rect">
              <a:avLst/>
            </a:prstGeom>
            <a:noFill/>
          </p:spPr>
          <p:txBody>
            <a:bodyPr wrap="square" rtlCol="0">
              <a:spAutoFit/>
            </a:bodyPr>
            <a:lstStyle/>
            <a:p>
              <a:pPr>
                <a:lnSpc>
                  <a:spcPct val="150000"/>
                </a:lnSpc>
              </a:pP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如果两种药物联合治疗血压仍不能达标，推荐采用噻嗪类</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样利尿剂、</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或</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ARB</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三种药物联合治疗，或使用单片复方制剂</a:t>
              </a:r>
              <a:endParaRPr lang="en-US" altLang="zh-CN" sz="16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nvGrpSpPr>
          <p:cNvPr id="52" name="组合 51">
            <a:extLst>
              <a:ext uri="{FF2B5EF4-FFF2-40B4-BE49-F238E27FC236}">
                <a16:creationId xmlns:a16="http://schemas.microsoft.com/office/drawing/2014/main" id="{4AFE571F-CEE7-4BD7-BB2B-04CD5B75FB2D}"/>
              </a:ext>
            </a:extLst>
          </p:cNvPr>
          <p:cNvGrpSpPr/>
          <p:nvPr/>
        </p:nvGrpSpPr>
        <p:grpSpPr>
          <a:xfrm>
            <a:off x="8517115" y="4376203"/>
            <a:ext cx="3059559" cy="1574454"/>
            <a:chOff x="3691482" y="5016902"/>
            <a:chExt cx="2139989" cy="1574454"/>
          </a:xfrm>
        </p:grpSpPr>
        <p:sp>
          <p:nvSpPr>
            <p:cNvPr id="53" name="文本框 52">
              <a:extLst>
                <a:ext uri="{FF2B5EF4-FFF2-40B4-BE49-F238E27FC236}">
                  <a16:creationId xmlns:a16="http://schemas.microsoft.com/office/drawing/2014/main" id="{8DBD43E9-16AD-4B74-B48B-072999CE8C09}"/>
                </a:ext>
              </a:extLst>
            </p:cNvPr>
            <p:cNvSpPr txBox="1"/>
            <p:nvPr/>
          </p:nvSpPr>
          <p:spPr>
            <a:xfrm>
              <a:off x="3691482" y="5016902"/>
              <a:ext cx="1803741" cy="419025"/>
            </a:xfrm>
            <a:prstGeom prst="rect">
              <a:avLst/>
            </a:prstGeom>
            <a:noFill/>
          </p:spPr>
          <p:txBody>
            <a:bodyPr wrap="square" rtlCol="0">
              <a:spAutoFit/>
            </a:bodyPr>
            <a:lstStyle/>
            <a:p>
              <a:pPr>
                <a:lnSpc>
                  <a:spcPct val="150000"/>
                </a:lnSpc>
              </a:pPr>
              <a:r>
                <a:rPr lang="zh-CN" altLang="zh-CN" sz="1600" b="1" kern="100" dirty="0">
                  <a:solidFill>
                    <a:srgbClr val="F6332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F6332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I</a:t>
              </a:r>
              <a:r>
                <a:rPr lang="zh-CN" altLang="zh-CN" sz="1600" b="1" kern="100" dirty="0">
                  <a:solidFill>
                    <a:srgbClr val="F6332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kern="100" dirty="0">
                  <a:solidFill>
                    <a:srgbClr val="F6332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a:t>
              </a:r>
              <a:r>
                <a:rPr lang="zh-CN" altLang="zh-CN" sz="1600" b="1" kern="100" dirty="0">
                  <a:solidFill>
                    <a:srgbClr val="F6332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zh-CN" altLang="en-US" sz="1600" b="1" dirty="0">
                <a:solidFill>
                  <a:srgbClr val="F63320"/>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54" name="文本框 53">
              <a:extLst>
                <a:ext uri="{FF2B5EF4-FFF2-40B4-BE49-F238E27FC236}">
                  <a16:creationId xmlns:a16="http://schemas.microsoft.com/office/drawing/2014/main" id="{F1E4C0B1-8B08-47A4-BBAF-B31C6BDF5C27}"/>
                </a:ext>
              </a:extLst>
            </p:cNvPr>
            <p:cNvSpPr txBox="1"/>
            <p:nvPr/>
          </p:nvSpPr>
          <p:spPr>
            <a:xfrm>
              <a:off x="3809177" y="5433667"/>
              <a:ext cx="2022294" cy="1157689"/>
            </a:xfrm>
            <a:prstGeom prst="rect">
              <a:avLst/>
            </a:prstGeom>
            <a:noFill/>
          </p:spPr>
          <p:txBody>
            <a:bodyPr wrap="square" rtlCol="0">
              <a:spAutoFit/>
            </a:bodyPr>
            <a:lstStyle/>
            <a:p>
              <a:pPr>
                <a:lnSpc>
                  <a:spcPct val="150000"/>
                </a:lnSpc>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岁的高龄患者和衰弱的老年患者，推荐初始降压采用小剂量单药治疗</a:t>
              </a:r>
              <a:endParaRPr lang="en-US" altLang="zh-CN" sz="16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nvGrpSpPr>
          <p:cNvPr id="55" name="组合 54">
            <a:extLst>
              <a:ext uri="{FF2B5EF4-FFF2-40B4-BE49-F238E27FC236}">
                <a16:creationId xmlns:a16="http://schemas.microsoft.com/office/drawing/2014/main" id="{CA51AF14-4F80-4A89-BD84-FEE09B4B87EC}"/>
              </a:ext>
            </a:extLst>
          </p:cNvPr>
          <p:cNvGrpSpPr/>
          <p:nvPr/>
        </p:nvGrpSpPr>
        <p:grpSpPr>
          <a:xfrm>
            <a:off x="282323" y="5214405"/>
            <a:ext cx="3015632" cy="849104"/>
            <a:chOff x="3440716" y="5038697"/>
            <a:chExt cx="2109264" cy="849104"/>
          </a:xfrm>
        </p:grpSpPr>
        <p:sp>
          <p:nvSpPr>
            <p:cNvPr id="56" name="文本框 55">
              <a:extLst>
                <a:ext uri="{FF2B5EF4-FFF2-40B4-BE49-F238E27FC236}">
                  <a16:creationId xmlns:a16="http://schemas.microsoft.com/office/drawing/2014/main" id="{7D5A1ADE-FE06-491D-B613-F56830EA6710}"/>
                </a:ext>
              </a:extLst>
            </p:cNvPr>
            <p:cNvSpPr txBox="1"/>
            <p:nvPr/>
          </p:nvSpPr>
          <p:spPr>
            <a:xfrm>
              <a:off x="3625291" y="5038697"/>
              <a:ext cx="1803741" cy="419025"/>
            </a:xfrm>
            <a:prstGeom prst="rect">
              <a:avLst/>
            </a:prstGeom>
            <a:noFill/>
          </p:spPr>
          <p:txBody>
            <a:bodyPr wrap="square" rtlCol="0">
              <a:spAutoFit/>
            </a:bodyPr>
            <a:lstStyle/>
            <a:p>
              <a:pPr>
                <a:lnSpc>
                  <a:spcPct val="150000"/>
                </a:lnSpc>
              </a:pPr>
              <a:r>
                <a:rPr lang="zh-CN" altLang="zh-CN" sz="1600" b="1" dirty="0">
                  <a:solidFill>
                    <a:srgbClr val="F76C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dirty="0">
                  <a:solidFill>
                    <a:srgbClr val="F76C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III</a:t>
              </a:r>
              <a:r>
                <a:rPr lang="zh-CN" altLang="zh-CN" sz="1600" b="1" dirty="0">
                  <a:solidFill>
                    <a:srgbClr val="F76C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b="1" dirty="0">
                  <a:solidFill>
                    <a:srgbClr val="F76C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a:t>
              </a:r>
              <a:r>
                <a:rPr lang="zh-CN" altLang="zh-CN" sz="1600" b="1" dirty="0">
                  <a:solidFill>
                    <a:srgbClr val="F76C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zh-CN" altLang="en-US" sz="1600" b="1" dirty="0">
                <a:solidFill>
                  <a:srgbClr val="F76C00"/>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57" name="文本框 56">
              <a:extLst>
                <a:ext uri="{FF2B5EF4-FFF2-40B4-BE49-F238E27FC236}">
                  <a16:creationId xmlns:a16="http://schemas.microsoft.com/office/drawing/2014/main" id="{E6333325-B5FE-4B93-BFB6-6BDDFEF0FD8E}"/>
                </a:ext>
              </a:extLst>
            </p:cNvPr>
            <p:cNvSpPr txBox="1"/>
            <p:nvPr/>
          </p:nvSpPr>
          <p:spPr>
            <a:xfrm>
              <a:off x="3440716" y="5468776"/>
              <a:ext cx="2109264" cy="419025"/>
            </a:xfrm>
            <a:prstGeom prst="rect">
              <a:avLst/>
            </a:prstGeom>
            <a:noFill/>
          </p:spPr>
          <p:txBody>
            <a:bodyPr wrap="square" rtlCol="0">
              <a:spAutoFit/>
            </a:bodyPr>
            <a:lstStyle/>
            <a:p>
              <a:pPr algn="r">
                <a:lnSpc>
                  <a:spcPct val="150000"/>
                </a:lnSpc>
              </a:pPr>
              <a:r>
                <a:rPr lang="zh-CN" altLang="zh-CN" sz="16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不推荐两种</a:t>
              </a:r>
              <a:r>
                <a:rPr lang="en-US" altLang="zh-CN" sz="16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RAS</a:t>
              </a:r>
              <a:r>
                <a:rPr lang="zh-CN" altLang="zh-CN" sz="16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抑制剂联合</a:t>
              </a:r>
              <a:endParaRPr lang="en-US" altLang="zh-CN" sz="16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sp>
        <p:nvSpPr>
          <p:cNvPr id="58" name="Freeform 19">
            <a:extLst>
              <a:ext uri="{FF2B5EF4-FFF2-40B4-BE49-F238E27FC236}">
                <a16:creationId xmlns:a16="http://schemas.microsoft.com/office/drawing/2014/main" id="{25DF4F6E-720A-403F-B169-C729A288307B}"/>
              </a:ext>
            </a:extLst>
          </p:cNvPr>
          <p:cNvSpPr>
            <a:spLocks/>
          </p:cNvSpPr>
          <p:nvPr/>
        </p:nvSpPr>
        <p:spPr bwMode="auto">
          <a:xfrm>
            <a:off x="4332855" y="3512736"/>
            <a:ext cx="307005" cy="600888"/>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59" name="Group 22">
            <a:extLst>
              <a:ext uri="{FF2B5EF4-FFF2-40B4-BE49-F238E27FC236}">
                <a16:creationId xmlns:a16="http://schemas.microsoft.com/office/drawing/2014/main" id="{25A2C7CB-8CB6-467E-8951-FDC882DE3612}"/>
              </a:ext>
            </a:extLst>
          </p:cNvPr>
          <p:cNvGrpSpPr>
            <a:grpSpLocks noChangeAspect="1"/>
          </p:cNvGrpSpPr>
          <p:nvPr/>
        </p:nvGrpSpPr>
        <p:grpSpPr bwMode="auto">
          <a:xfrm>
            <a:off x="7294052" y="4543994"/>
            <a:ext cx="439628" cy="439628"/>
            <a:chOff x="3617" y="1935"/>
            <a:chExt cx="446" cy="446"/>
          </a:xfrm>
          <a:solidFill>
            <a:schemeClr val="bg1"/>
          </a:solidFill>
        </p:grpSpPr>
        <p:sp>
          <p:nvSpPr>
            <p:cNvPr id="60" name="Freeform 23">
              <a:extLst>
                <a:ext uri="{FF2B5EF4-FFF2-40B4-BE49-F238E27FC236}">
                  <a16:creationId xmlns:a16="http://schemas.microsoft.com/office/drawing/2014/main" id="{8D76813D-B33B-49CC-8522-CA52329101B8}"/>
                </a:ext>
              </a:extLst>
            </p:cNvPr>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1" name="Freeform 24">
              <a:extLst>
                <a:ext uri="{FF2B5EF4-FFF2-40B4-BE49-F238E27FC236}">
                  <a16:creationId xmlns:a16="http://schemas.microsoft.com/office/drawing/2014/main" id="{BE2DDE7A-03DF-48AB-A2B2-2D3E86B88BC7}"/>
                </a:ext>
              </a:extLst>
            </p:cNvPr>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62" name="Freeform 28">
            <a:extLst>
              <a:ext uri="{FF2B5EF4-FFF2-40B4-BE49-F238E27FC236}">
                <a16:creationId xmlns:a16="http://schemas.microsoft.com/office/drawing/2014/main" id="{4080C253-3608-4060-93FD-1DF32B34132E}"/>
              </a:ext>
            </a:extLst>
          </p:cNvPr>
          <p:cNvSpPr>
            <a:spLocks noEditPoints="1"/>
          </p:cNvSpPr>
          <p:nvPr/>
        </p:nvSpPr>
        <p:spPr bwMode="auto">
          <a:xfrm>
            <a:off x="4222529" y="5444015"/>
            <a:ext cx="571310" cy="462772"/>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3" name="Group 198">
            <a:extLst>
              <a:ext uri="{FF2B5EF4-FFF2-40B4-BE49-F238E27FC236}">
                <a16:creationId xmlns:a16="http://schemas.microsoft.com/office/drawing/2014/main" id="{C1533F9B-DC8A-4D8F-AEE2-6619EA8B6799}"/>
              </a:ext>
            </a:extLst>
          </p:cNvPr>
          <p:cNvGrpSpPr>
            <a:grpSpLocks noChangeAspect="1"/>
          </p:cNvGrpSpPr>
          <p:nvPr/>
        </p:nvGrpSpPr>
        <p:grpSpPr bwMode="auto">
          <a:xfrm>
            <a:off x="7246221" y="2690928"/>
            <a:ext cx="516922" cy="397532"/>
            <a:chOff x="2216" y="2944"/>
            <a:chExt cx="394" cy="303"/>
          </a:xfrm>
          <a:solidFill>
            <a:schemeClr val="bg1"/>
          </a:solidFill>
          <a:effectLst/>
        </p:grpSpPr>
        <p:sp>
          <p:nvSpPr>
            <p:cNvPr id="64" name="Line 203">
              <a:extLst>
                <a:ext uri="{FF2B5EF4-FFF2-40B4-BE49-F238E27FC236}">
                  <a16:creationId xmlns:a16="http://schemas.microsoft.com/office/drawing/2014/main" id="{A17C5E6C-7F10-4BDD-9BFE-AE4B3828C046}"/>
                </a:ext>
              </a:extLst>
            </p:cNvPr>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65" name="Line 204">
              <a:extLst>
                <a:ext uri="{FF2B5EF4-FFF2-40B4-BE49-F238E27FC236}">
                  <a16:creationId xmlns:a16="http://schemas.microsoft.com/office/drawing/2014/main" id="{F7F079E1-21D5-4B5A-867F-29F5D32A544B}"/>
                </a:ext>
              </a:extLst>
            </p:cNvPr>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66" name="Freeform 205">
              <a:extLst>
                <a:ext uri="{FF2B5EF4-FFF2-40B4-BE49-F238E27FC236}">
                  <a16:creationId xmlns:a16="http://schemas.microsoft.com/office/drawing/2014/main" id="{03648A8B-24A3-45AD-90C8-A116F814CC53}"/>
                </a:ext>
              </a:extLst>
            </p:cNvPr>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67" name="Freeform 206">
              <a:extLst>
                <a:ext uri="{FF2B5EF4-FFF2-40B4-BE49-F238E27FC236}">
                  <a16:creationId xmlns:a16="http://schemas.microsoft.com/office/drawing/2014/main" id="{D9EDF18C-2411-4533-98CB-224564530723}"/>
                </a:ext>
              </a:extLst>
            </p:cNvPr>
            <p:cNvSpPr>
              <a:spLocks/>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68" name="Freeform 207">
              <a:extLst>
                <a:ext uri="{FF2B5EF4-FFF2-40B4-BE49-F238E27FC236}">
                  <a16:creationId xmlns:a16="http://schemas.microsoft.com/office/drawing/2014/main" id="{72336C33-546A-48DB-9300-BFA889298102}"/>
                </a:ext>
              </a:extLst>
            </p:cNvPr>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69" name="Freeform 208">
              <a:extLst>
                <a:ext uri="{FF2B5EF4-FFF2-40B4-BE49-F238E27FC236}">
                  <a16:creationId xmlns:a16="http://schemas.microsoft.com/office/drawing/2014/main" id="{54E6808D-6BA3-47C3-A342-AF54CFCC68C5}"/>
                </a:ext>
              </a:extLst>
            </p:cNvPr>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spTree>
    <p:extLst>
      <p:ext uri="{BB962C8B-B14F-4D97-AF65-F5344CB8AC3E}">
        <p14:creationId xmlns:p14="http://schemas.microsoft.com/office/powerpoint/2010/main" val="254472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9D719-35C1-4391-99A2-8312C55E98CC}"/>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老年高血压多病共存处理原则</a:t>
            </a:r>
          </a:p>
        </p:txBody>
      </p:sp>
      <p:sp>
        <p:nvSpPr>
          <p:cNvPr id="4" name="灯片编号占位符 3">
            <a:extLst>
              <a:ext uri="{FF2B5EF4-FFF2-40B4-BE49-F238E27FC236}">
                <a16:creationId xmlns:a16="http://schemas.microsoft.com/office/drawing/2014/main" id="{DCA134DB-5962-4E92-8C95-AFC41A96537D}"/>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14</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 name="iSliḓê">
            <a:extLst>
              <a:ext uri="{FF2B5EF4-FFF2-40B4-BE49-F238E27FC236}">
                <a16:creationId xmlns:a16="http://schemas.microsoft.com/office/drawing/2014/main" id="{CEE213F1-CE98-4A2C-9B66-9F41AFEDFFBC}"/>
              </a:ext>
            </a:extLst>
          </p:cNvPr>
          <p:cNvSpPr/>
          <p:nvPr/>
        </p:nvSpPr>
        <p:spPr>
          <a:xfrm>
            <a:off x="6339160" y="1885214"/>
            <a:ext cx="5179741" cy="1080000"/>
          </a:xfrm>
          <a:prstGeom prst="rect">
            <a:avLst/>
          </a:prstGeom>
          <a:noFill/>
          <a:ln w="12700" cap="rnd">
            <a:solidFill>
              <a:srgbClr val="EC7376"/>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7" name="í$ḻîḑê">
            <a:extLst>
              <a:ext uri="{FF2B5EF4-FFF2-40B4-BE49-F238E27FC236}">
                <a16:creationId xmlns:a16="http://schemas.microsoft.com/office/drawing/2014/main" id="{AD019288-CC8F-4B7C-927F-447FA692A090}"/>
              </a:ext>
            </a:extLst>
          </p:cNvPr>
          <p:cNvSpPr/>
          <p:nvPr/>
        </p:nvSpPr>
        <p:spPr>
          <a:xfrm>
            <a:off x="6339160" y="3470749"/>
            <a:ext cx="5179741" cy="1080000"/>
          </a:xfrm>
          <a:prstGeom prst="rect">
            <a:avLst/>
          </a:prstGeom>
          <a:noFill/>
          <a:ln w="12700" cap="rnd">
            <a:solidFill>
              <a:srgbClr val="0F8F89"/>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8" name="í$ḷiḋè">
            <a:extLst>
              <a:ext uri="{FF2B5EF4-FFF2-40B4-BE49-F238E27FC236}">
                <a16:creationId xmlns:a16="http://schemas.microsoft.com/office/drawing/2014/main" id="{D7B8D3E8-0F1E-47A9-9052-9E702D9C0AFA}"/>
              </a:ext>
            </a:extLst>
          </p:cNvPr>
          <p:cNvSpPr/>
          <p:nvPr/>
        </p:nvSpPr>
        <p:spPr>
          <a:xfrm>
            <a:off x="6339160" y="5056283"/>
            <a:ext cx="5179741" cy="1080000"/>
          </a:xfrm>
          <a:prstGeom prst="rect">
            <a:avLst/>
          </a:prstGeom>
          <a:noFill/>
          <a:ln w="12700" cap="rnd">
            <a:solidFill>
              <a:srgbClr val="F76C00"/>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9" name="í$ḻíde">
            <a:extLst>
              <a:ext uri="{FF2B5EF4-FFF2-40B4-BE49-F238E27FC236}">
                <a16:creationId xmlns:a16="http://schemas.microsoft.com/office/drawing/2014/main" id="{76915F06-A1C9-437E-B258-87B61BB066AD}"/>
              </a:ext>
            </a:extLst>
          </p:cNvPr>
          <p:cNvSpPr/>
          <p:nvPr/>
        </p:nvSpPr>
        <p:spPr>
          <a:xfrm>
            <a:off x="6377587" y="1297172"/>
            <a:ext cx="337217" cy="414071"/>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EC7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1100" dirty="0">
                <a:latin typeface="Arial" panose="020B0604020202020204" pitchFamily="34" charset="0"/>
                <a:ea typeface="微软雅黑 Light" panose="020B0502040204020203" pitchFamily="34" charset="-122"/>
                <a:sym typeface="Arial" panose="020B0604020202020204" pitchFamily="34" charset="0"/>
              </a:rPr>
              <a:t>2</a:t>
            </a:r>
            <a:endParaRPr lang="zh-CN" altLang="en-US" sz="11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0" name="i$lïďê">
            <a:extLst>
              <a:ext uri="{FF2B5EF4-FFF2-40B4-BE49-F238E27FC236}">
                <a16:creationId xmlns:a16="http://schemas.microsoft.com/office/drawing/2014/main" id="{65D11F04-97C9-408E-BC2B-F57E38F6D45D}"/>
              </a:ext>
            </a:extLst>
          </p:cNvPr>
          <p:cNvSpPr/>
          <p:nvPr/>
        </p:nvSpPr>
        <p:spPr bwMode="auto">
          <a:xfrm>
            <a:off x="6455229" y="2009174"/>
            <a:ext cx="5044458" cy="8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急性脑卒中降压应平稳，对慢性期脑血管病的老年高血压患者，关键是维持脑血流量；血压目标为</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140/90 mmHg</a:t>
            </a:r>
          </a:p>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可优选长效</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ACEI/ARB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、利尿剂等</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1" name="îṧḷíḓè">
            <a:extLst>
              <a:ext uri="{FF2B5EF4-FFF2-40B4-BE49-F238E27FC236}">
                <a16:creationId xmlns:a16="http://schemas.microsoft.com/office/drawing/2014/main" id="{E99AFD5D-35B6-4E52-87DC-AA53C309F335}"/>
              </a:ext>
            </a:extLst>
          </p:cNvPr>
          <p:cNvSpPr/>
          <p:nvPr/>
        </p:nvSpPr>
        <p:spPr>
          <a:xfrm>
            <a:off x="6377587" y="3016802"/>
            <a:ext cx="337217" cy="414071"/>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US" altLang="zh-CN" sz="11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4</a:t>
            </a:r>
            <a:endParaRPr lang="zh-CN" altLang="en-US" sz="11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2" name="íṧḷiḋé">
            <a:extLst>
              <a:ext uri="{FF2B5EF4-FFF2-40B4-BE49-F238E27FC236}">
                <a16:creationId xmlns:a16="http://schemas.microsoft.com/office/drawing/2014/main" id="{45FD0A69-6E9C-4369-B4E1-3615010158AD}"/>
              </a:ext>
            </a:extLst>
          </p:cNvPr>
          <p:cNvSpPr txBox="1"/>
          <p:nvPr/>
        </p:nvSpPr>
        <p:spPr bwMode="auto">
          <a:xfrm>
            <a:off x="6773882" y="1297173"/>
            <a:ext cx="3694057" cy="410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zh-CN" sz="2000" b="1" dirty="0">
                <a:solidFill>
                  <a:srgbClr val="EC7376"/>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合并脑卒中</a:t>
            </a:r>
            <a:endParaRPr lang="en-US" altLang="zh-CN" sz="2000" b="1" dirty="0">
              <a:solidFill>
                <a:srgbClr val="EC7376"/>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3" name="ïṣ1iḋè">
            <a:extLst>
              <a:ext uri="{FF2B5EF4-FFF2-40B4-BE49-F238E27FC236}">
                <a16:creationId xmlns:a16="http://schemas.microsoft.com/office/drawing/2014/main" id="{C3E64B7E-186E-4E85-89F5-106210D9281E}"/>
              </a:ext>
            </a:extLst>
          </p:cNvPr>
          <p:cNvSpPr/>
          <p:nvPr/>
        </p:nvSpPr>
        <p:spPr>
          <a:xfrm>
            <a:off x="6377587" y="4594915"/>
            <a:ext cx="337217" cy="414071"/>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F7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1100" dirty="0">
                <a:latin typeface="Arial" panose="020B0604020202020204" pitchFamily="34" charset="0"/>
                <a:ea typeface="微软雅黑 Light" panose="020B0502040204020203" pitchFamily="34" charset="-122"/>
                <a:sym typeface="Arial" panose="020B0604020202020204" pitchFamily="34" charset="0"/>
              </a:rPr>
              <a:t>6</a:t>
            </a:r>
            <a:endParaRPr lang="zh-CN" altLang="en-US" sz="11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4" name="ïŝḷïdé">
            <a:extLst>
              <a:ext uri="{FF2B5EF4-FFF2-40B4-BE49-F238E27FC236}">
                <a16:creationId xmlns:a16="http://schemas.microsoft.com/office/drawing/2014/main" id="{1C86FBB4-13C2-49AE-AC7F-AA46AD2A8472}"/>
              </a:ext>
            </a:extLst>
          </p:cNvPr>
          <p:cNvSpPr/>
          <p:nvPr/>
        </p:nvSpPr>
        <p:spPr bwMode="auto">
          <a:xfrm>
            <a:off x="6358373" y="3535873"/>
            <a:ext cx="5141314" cy="8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应用</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ACEI/ARB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在降压同时可改善糖代谢、内皮功能，降低尿微量白蛋白，延缓糖尿病肾病的发生</a:t>
            </a:r>
            <a:endPar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尤</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ARB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具有更好的肾脏保护作用，故应优先选用</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5" name="ïşḻïdé">
            <a:extLst>
              <a:ext uri="{FF2B5EF4-FFF2-40B4-BE49-F238E27FC236}">
                <a16:creationId xmlns:a16="http://schemas.microsoft.com/office/drawing/2014/main" id="{F7CEA2C4-86A8-4061-A637-10CDE33021ED}"/>
              </a:ext>
            </a:extLst>
          </p:cNvPr>
          <p:cNvSpPr/>
          <p:nvPr/>
        </p:nvSpPr>
        <p:spPr bwMode="auto">
          <a:xfrm>
            <a:off x="6339160" y="5081506"/>
            <a:ext cx="5181328" cy="1080000"/>
          </a:xfrm>
          <a:prstGeom prst="rect">
            <a:avLst/>
          </a:prstGeom>
          <a:noFill/>
          <a:ln>
            <a:noFill/>
          </a:ln>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defTabSz="914400">
              <a:lnSpc>
                <a:spcPct val="110000"/>
              </a:lnSpc>
              <a:spcBef>
                <a:spcPct val="0"/>
              </a:spcBef>
              <a:buFont typeface="Arial" panose="020B0604020202020204" pitchFamily="34" charset="0"/>
              <a:buChar char="•"/>
            </a:pP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ACEI/ARB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可降低尿蛋白，减少终末期肾病的发生，可首选，但应监测血肌酐和电解质水平</a:t>
            </a:r>
            <a:endPar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当降压疗效未达标时，可加</a:t>
            </a:r>
            <a:r>
              <a:rPr lang="zh-CN" altLang="zh-CN" sz="1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用长效二氢吡啶类</a:t>
            </a:r>
            <a:r>
              <a:rPr lang="en-US" altLang="zh-CN" sz="1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，有液体潴留倾向，可联用小剂量襻利尿剂</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6" name="íṥliďé">
            <a:extLst>
              <a:ext uri="{FF2B5EF4-FFF2-40B4-BE49-F238E27FC236}">
                <a16:creationId xmlns:a16="http://schemas.microsoft.com/office/drawing/2014/main" id="{0FD32A9B-DEF3-4E3D-8335-04ED2243D587}"/>
              </a:ext>
            </a:extLst>
          </p:cNvPr>
          <p:cNvSpPr txBox="1"/>
          <p:nvPr/>
        </p:nvSpPr>
        <p:spPr bwMode="auto">
          <a:xfrm>
            <a:off x="6773882" y="3014468"/>
            <a:ext cx="3694057" cy="410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zh-CN" sz="2000" b="1" dirty="0">
                <a:solidFill>
                  <a:srgbClr val="0F8F89"/>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合并糖尿病</a:t>
            </a:r>
            <a:endParaRPr lang="en-US" altLang="zh-CN" sz="2000" b="1" dirty="0">
              <a:solidFill>
                <a:srgbClr val="0F8F89"/>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7" name="işľíḓè">
            <a:extLst>
              <a:ext uri="{FF2B5EF4-FFF2-40B4-BE49-F238E27FC236}">
                <a16:creationId xmlns:a16="http://schemas.microsoft.com/office/drawing/2014/main" id="{108B462F-D8DE-4508-B486-AD7EC182673F}"/>
              </a:ext>
            </a:extLst>
          </p:cNvPr>
          <p:cNvSpPr txBox="1"/>
          <p:nvPr/>
        </p:nvSpPr>
        <p:spPr bwMode="auto">
          <a:xfrm>
            <a:off x="6773882" y="4601622"/>
            <a:ext cx="3694057" cy="410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zh-CN" sz="2000" b="1" dirty="0">
                <a:solidFill>
                  <a:srgbClr val="F76C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合并肾功能不全</a:t>
            </a:r>
            <a:endParaRPr lang="en-US" altLang="zh-CN" sz="2000" b="1" dirty="0">
              <a:solidFill>
                <a:srgbClr val="F76C00"/>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6" name="ïś1iḍé">
            <a:extLst>
              <a:ext uri="{FF2B5EF4-FFF2-40B4-BE49-F238E27FC236}">
                <a16:creationId xmlns:a16="http://schemas.microsoft.com/office/drawing/2014/main" id="{35E8E164-0A69-4952-A634-B16B93BA049D}"/>
              </a:ext>
            </a:extLst>
          </p:cNvPr>
          <p:cNvSpPr/>
          <p:nvPr/>
        </p:nvSpPr>
        <p:spPr>
          <a:xfrm>
            <a:off x="776926" y="1885214"/>
            <a:ext cx="5179741" cy="1080000"/>
          </a:xfrm>
          <a:prstGeom prst="rect">
            <a:avLst/>
          </a:prstGeom>
          <a:noFill/>
          <a:ln w="12700" cap="rnd">
            <a:solidFill>
              <a:srgbClr val="C00000"/>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7" name="išḻiďè">
            <a:extLst>
              <a:ext uri="{FF2B5EF4-FFF2-40B4-BE49-F238E27FC236}">
                <a16:creationId xmlns:a16="http://schemas.microsoft.com/office/drawing/2014/main" id="{2197C524-AD62-4DD5-BDCF-F8563139189B}"/>
              </a:ext>
            </a:extLst>
          </p:cNvPr>
          <p:cNvSpPr/>
          <p:nvPr/>
        </p:nvSpPr>
        <p:spPr>
          <a:xfrm>
            <a:off x="776926" y="3470749"/>
            <a:ext cx="5179741" cy="1080000"/>
          </a:xfrm>
          <a:prstGeom prst="rect">
            <a:avLst/>
          </a:prstGeom>
          <a:noFill/>
          <a:ln w="12700" cap="rnd">
            <a:solidFill>
              <a:srgbClr val="33A9B8"/>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8" name="iŝḷiḋê">
            <a:extLst>
              <a:ext uri="{FF2B5EF4-FFF2-40B4-BE49-F238E27FC236}">
                <a16:creationId xmlns:a16="http://schemas.microsoft.com/office/drawing/2014/main" id="{6B78862F-CA0E-429F-A0FD-1BDE26CA5C9D}"/>
              </a:ext>
            </a:extLst>
          </p:cNvPr>
          <p:cNvSpPr/>
          <p:nvPr/>
        </p:nvSpPr>
        <p:spPr>
          <a:xfrm>
            <a:off x="776926" y="5056283"/>
            <a:ext cx="5179741" cy="1080000"/>
          </a:xfrm>
          <a:prstGeom prst="rect">
            <a:avLst/>
          </a:prstGeom>
          <a:noFill/>
          <a:ln w="12700" cap="rnd">
            <a:solidFill>
              <a:srgbClr val="F63320"/>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9" name="íṩḷiḑé">
            <a:extLst>
              <a:ext uri="{FF2B5EF4-FFF2-40B4-BE49-F238E27FC236}">
                <a16:creationId xmlns:a16="http://schemas.microsoft.com/office/drawing/2014/main" id="{78D9BF18-0250-470C-AECC-6DE13612D277}"/>
              </a:ext>
            </a:extLst>
          </p:cNvPr>
          <p:cNvSpPr/>
          <p:nvPr/>
        </p:nvSpPr>
        <p:spPr bwMode="auto">
          <a:xfrm>
            <a:off x="815353" y="2009175"/>
            <a:ext cx="5141313" cy="86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如无禁忌证，可选用</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ACEI/ARB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β</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受体阻滞剂和利尿剂</a:t>
            </a:r>
            <a:endPar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尽量避免使用</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，对血压难以控制者，可选用血管选择性较高的二氢吡啶类</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（非洛地平或氨氯地平）</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20" name="îŝḷíde">
            <a:extLst>
              <a:ext uri="{FF2B5EF4-FFF2-40B4-BE49-F238E27FC236}">
                <a16:creationId xmlns:a16="http://schemas.microsoft.com/office/drawing/2014/main" id="{8A72816A-526D-4D6A-861C-AFD3FAC8DE82}"/>
              </a:ext>
            </a:extLst>
          </p:cNvPr>
          <p:cNvSpPr txBox="1"/>
          <p:nvPr/>
        </p:nvSpPr>
        <p:spPr bwMode="auto">
          <a:xfrm>
            <a:off x="1211648" y="1341561"/>
            <a:ext cx="3694057" cy="410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zh-CN" sz="2000" b="1"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合并心力衰竭</a:t>
            </a:r>
            <a:endParaRPr lang="en-US" altLang="zh-CN" sz="2000" b="1"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1" name="ïṩ1ídé">
            <a:extLst>
              <a:ext uri="{FF2B5EF4-FFF2-40B4-BE49-F238E27FC236}">
                <a16:creationId xmlns:a16="http://schemas.microsoft.com/office/drawing/2014/main" id="{95033DA9-EBD1-4629-9B66-90D9347E9CC9}"/>
              </a:ext>
            </a:extLst>
          </p:cNvPr>
          <p:cNvSpPr/>
          <p:nvPr/>
        </p:nvSpPr>
        <p:spPr bwMode="auto">
          <a:xfrm>
            <a:off x="815353" y="3546428"/>
            <a:ext cx="5141313" cy="107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应首选</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β</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受体阻滞剂和</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，如无禁忌证，应早期使用</a:t>
            </a:r>
            <a:endPar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血压难以控制的老年冠心病，或并发血管痉挛性心绞痛可选用</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加硝酸酯</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22" name="îṧľíḓe">
            <a:extLst>
              <a:ext uri="{FF2B5EF4-FFF2-40B4-BE49-F238E27FC236}">
                <a16:creationId xmlns:a16="http://schemas.microsoft.com/office/drawing/2014/main" id="{2F4DA9F3-A132-4252-801C-D1EE1684F76A}"/>
              </a:ext>
            </a:extLst>
          </p:cNvPr>
          <p:cNvSpPr/>
          <p:nvPr/>
        </p:nvSpPr>
        <p:spPr>
          <a:xfrm>
            <a:off x="815353" y="1341560"/>
            <a:ext cx="337217" cy="414071"/>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1100" dirty="0">
                <a:latin typeface="Arial" panose="020B0604020202020204" pitchFamily="34" charset="0"/>
                <a:ea typeface="微软雅黑 Light" panose="020B0502040204020203" pitchFamily="34" charset="-122"/>
                <a:sym typeface="Arial" panose="020B0604020202020204" pitchFamily="34" charset="0"/>
              </a:rPr>
              <a:t>0</a:t>
            </a:r>
            <a:r>
              <a:rPr lang="en-US" altLang="zh-CN" sz="100" dirty="0">
                <a:latin typeface="Arial" panose="020B0604020202020204" pitchFamily="34" charset="0"/>
                <a:ea typeface="微软雅黑 Light" panose="020B0502040204020203" pitchFamily="34" charset="-122"/>
                <a:sym typeface="Arial" panose="020B0604020202020204" pitchFamily="34" charset="0"/>
              </a:rPr>
              <a:t> </a:t>
            </a:r>
            <a:r>
              <a:rPr lang="en-US" altLang="zh-CN" sz="1100" dirty="0">
                <a:latin typeface="Arial" panose="020B0604020202020204" pitchFamily="34" charset="0"/>
                <a:ea typeface="微软雅黑 Light" panose="020B0502040204020203" pitchFamily="34" charset="-122"/>
                <a:sym typeface="Arial" panose="020B0604020202020204" pitchFamily="34" charset="0"/>
              </a:rPr>
              <a:t>1</a:t>
            </a:r>
            <a:endParaRPr lang="zh-CN" altLang="en-US" sz="11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23" name="îṩļïde">
            <a:extLst>
              <a:ext uri="{FF2B5EF4-FFF2-40B4-BE49-F238E27FC236}">
                <a16:creationId xmlns:a16="http://schemas.microsoft.com/office/drawing/2014/main" id="{540FE02F-6874-4A21-85B3-BBCCB67EEE50}"/>
              </a:ext>
            </a:extLst>
          </p:cNvPr>
          <p:cNvSpPr/>
          <p:nvPr/>
        </p:nvSpPr>
        <p:spPr>
          <a:xfrm>
            <a:off x="815353" y="3061190"/>
            <a:ext cx="337217" cy="414071"/>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5AB5C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US" altLang="zh-CN" sz="11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3</a:t>
            </a:r>
            <a:endParaRPr lang="zh-CN" altLang="en-US" sz="11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4" name="ïšļîďe">
            <a:extLst>
              <a:ext uri="{FF2B5EF4-FFF2-40B4-BE49-F238E27FC236}">
                <a16:creationId xmlns:a16="http://schemas.microsoft.com/office/drawing/2014/main" id="{9390F22B-BDCE-40D4-A272-44F11372F03A}"/>
              </a:ext>
            </a:extLst>
          </p:cNvPr>
          <p:cNvSpPr/>
          <p:nvPr/>
        </p:nvSpPr>
        <p:spPr>
          <a:xfrm>
            <a:off x="815353" y="4639303"/>
            <a:ext cx="337217" cy="414071"/>
          </a:xfrm>
          <a:custGeom>
            <a:avLst/>
            <a:gdLst>
              <a:gd name="T0" fmla="*/ 1681 w 1962"/>
              <a:gd name="T1" fmla="*/ 295 h 2413"/>
              <a:gd name="T2" fmla="*/ 926 w 1962"/>
              <a:gd name="T3" fmla="*/ 1 h 2413"/>
              <a:gd name="T4" fmla="*/ 285 w 1962"/>
              <a:gd name="T5" fmla="*/ 257 h 2413"/>
              <a:gd name="T6" fmla="*/ 96 w 1962"/>
              <a:gd name="T7" fmla="*/ 823 h 2413"/>
              <a:gd name="T8" fmla="*/ 127 w 1962"/>
              <a:gd name="T9" fmla="*/ 1063 h 2413"/>
              <a:gd name="T10" fmla="*/ 5 w 1962"/>
              <a:gd name="T11" fmla="*/ 1322 h 2413"/>
              <a:gd name="T12" fmla="*/ 107 w 1962"/>
              <a:gd name="T13" fmla="*/ 1392 h 2413"/>
              <a:gd name="T14" fmla="*/ 126 w 1962"/>
              <a:gd name="T15" fmla="*/ 1453 h 2413"/>
              <a:gd name="T16" fmla="*/ 125 w 1962"/>
              <a:gd name="T17" fmla="*/ 1537 h 2413"/>
              <a:gd name="T18" fmla="*/ 174 w 1962"/>
              <a:gd name="T19" fmla="*/ 1577 h 2413"/>
              <a:gd name="T20" fmla="*/ 169 w 1962"/>
              <a:gd name="T21" fmla="*/ 1602 h 2413"/>
              <a:gd name="T22" fmla="*/ 187 w 1962"/>
              <a:gd name="T23" fmla="*/ 1687 h 2413"/>
              <a:gd name="T24" fmla="*/ 212 w 1962"/>
              <a:gd name="T25" fmla="*/ 1789 h 2413"/>
              <a:gd name="T26" fmla="*/ 233 w 1962"/>
              <a:gd name="T27" fmla="*/ 1920 h 2413"/>
              <a:gd name="T28" fmla="*/ 470 w 1962"/>
              <a:gd name="T29" fmla="*/ 1952 h 2413"/>
              <a:gd name="T30" fmla="*/ 731 w 1962"/>
              <a:gd name="T31" fmla="*/ 2004 h 2413"/>
              <a:gd name="T32" fmla="*/ 919 w 1962"/>
              <a:gd name="T33" fmla="*/ 2413 h 2413"/>
              <a:gd name="T34" fmla="*/ 1579 w 1962"/>
              <a:gd name="T35" fmla="*/ 1802 h 2413"/>
              <a:gd name="T36" fmla="*/ 1670 w 1962"/>
              <a:gd name="T37" fmla="*/ 1345 h 2413"/>
              <a:gd name="T38" fmla="*/ 1902 w 1962"/>
              <a:gd name="T39" fmla="*/ 884 h 2413"/>
              <a:gd name="T40" fmla="*/ 1681 w 1962"/>
              <a:gd name="T41" fmla="*/ 295 h 2413"/>
              <a:gd name="T42" fmla="*/ 1386 w 1962"/>
              <a:gd name="T43" fmla="*/ 1282 h 2413"/>
              <a:gd name="T44" fmla="*/ 1153 w 1962"/>
              <a:gd name="T45" fmla="*/ 1105 h 2413"/>
              <a:gd name="T46" fmla="*/ 1122 w 1962"/>
              <a:gd name="T47" fmla="*/ 1107 h 2413"/>
              <a:gd name="T48" fmla="*/ 905 w 1962"/>
              <a:gd name="T49" fmla="*/ 869 h 2413"/>
              <a:gd name="T50" fmla="*/ 377 w 1962"/>
              <a:gd name="T51" fmla="*/ 726 h 2413"/>
              <a:gd name="T52" fmla="*/ 297 w 1962"/>
              <a:gd name="T53" fmla="*/ 594 h 2413"/>
              <a:gd name="T54" fmla="*/ 377 w 1962"/>
              <a:gd name="T55" fmla="*/ 344 h 2413"/>
              <a:gd name="T56" fmla="*/ 918 w 1962"/>
              <a:gd name="T57" fmla="*/ 128 h 2413"/>
              <a:gd name="T58" fmla="*/ 1586 w 1962"/>
              <a:gd name="T59" fmla="*/ 380 h 2413"/>
              <a:gd name="T60" fmla="*/ 1781 w 1962"/>
              <a:gd name="T61" fmla="*/ 830 h 2413"/>
              <a:gd name="T62" fmla="*/ 1782 w 1962"/>
              <a:gd name="T63" fmla="*/ 853 h 2413"/>
              <a:gd name="T64" fmla="*/ 1386 w 1962"/>
              <a:gd name="T65" fmla="*/ 128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2" h="2413">
                <a:moveTo>
                  <a:pt x="1681" y="295"/>
                </a:moveTo>
                <a:cubicBezTo>
                  <a:pt x="1546" y="144"/>
                  <a:pt x="1367" y="4"/>
                  <a:pt x="926" y="1"/>
                </a:cubicBezTo>
                <a:cubicBezTo>
                  <a:pt x="753" y="0"/>
                  <a:pt x="490" y="40"/>
                  <a:pt x="285" y="257"/>
                </a:cubicBezTo>
                <a:cubicBezTo>
                  <a:pt x="161" y="388"/>
                  <a:pt x="70" y="553"/>
                  <a:pt x="96" y="823"/>
                </a:cubicBezTo>
                <a:cubicBezTo>
                  <a:pt x="102" y="882"/>
                  <a:pt x="186" y="949"/>
                  <a:pt x="127" y="1063"/>
                </a:cubicBezTo>
                <a:cubicBezTo>
                  <a:pt x="127" y="1063"/>
                  <a:pt x="0" y="1285"/>
                  <a:pt x="5" y="1322"/>
                </a:cubicBezTo>
                <a:cubicBezTo>
                  <a:pt x="5" y="1322"/>
                  <a:pt x="3" y="1389"/>
                  <a:pt x="107" y="1392"/>
                </a:cubicBezTo>
                <a:cubicBezTo>
                  <a:pt x="107" y="1392"/>
                  <a:pt x="133" y="1395"/>
                  <a:pt x="126" y="1453"/>
                </a:cubicBezTo>
                <a:lnTo>
                  <a:pt x="125" y="1537"/>
                </a:lnTo>
                <a:cubicBezTo>
                  <a:pt x="125" y="1537"/>
                  <a:pt x="128" y="1562"/>
                  <a:pt x="174" y="1577"/>
                </a:cubicBezTo>
                <a:cubicBezTo>
                  <a:pt x="174" y="1577"/>
                  <a:pt x="182" y="1585"/>
                  <a:pt x="169" y="1602"/>
                </a:cubicBezTo>
                <a:cubicBezTo>
                  <a:pt x="169" y="1602"/>
                  <a:pt x="145" y="1629"/>
                  <a:pt x="187" y="1687"/>
                </a:cubicBezTo>
                <a:cubicBezTo>
                  <a:pt x="202" y="1708"/>
                  <a:pt x="227" y="1735"/>
                  <a:pt x="212" y="1789"/>
                </a:cubicBezTo>
                <a:cubicBezTo>
                  <a:pt x="212" y="1789"/>
                  <a:pt x="192" y="1895"/>
                  <a:pt x="233" y="1920"/>
                </a:cubicBezTo>
                <a:cubicBezTo>
                  <a:pt x="233" y="1920"/>
                  <a:pt x="280" y="1976"/>
                  <a:pt x="470" y="1952"/>
                </a:cubicBezTo>
                <a:cubicBezTo>
                  <a:pt x="536" y="1944"/>
                  <a:pt x="658" y="1912"/>
                  <a:pt x="731" y="2004"/>
                </a:cubicBezTo>
                <a:cubicBezTo>
                  <a:pt x="731" y="2004"/>
                  <a:pt x="905" y="2335"/>
                  <a:pt x="919" y="2413"/>
                </a:cubicBezTo>
                <a:cubicBezTo>
                  <a:pt x="919" y="2413"/>
                  <a:pt x="1216" y="1884"/>
                  <a:pt x="1579" y="1802"/>
                </a:cubicBezTo>
                <a:cubicBezTo>
                  <a:pt x="1579" y="1802"/>
                  <a:pt x="1490" y="1603"/>
                  <a:pt x="1670" y="1345"/>
                </a:cubicBezTo>
                <a:cubicBezTo>
                  <a:pt x="1670" y="1345"/>
                  <a:pt x="1895" y="1048"/>
                  <a:pt x="1902" y="884"/>
                </a:cubicBezTo>
                <a:cubicBezTo>
                  <a:pt x="1902" y="884"/>
                  <a:pt x="1962" y="609"/>
                  <a:pt x="1681" y="295"/>
                </a:cubicBezTo>
                <a:close/>
                <a:moveTo>
                  <a:pt x="1386" y="1282"/>
                </a:moveTo>
                <a:cubicBezTo>
                  <a:pt x="1233" y="1287"/>
                  <a:pt x="1225" y="1184"/>
                  <a:pt x="1153" y="1105"/>
                </a:cubicBezTo>
                <a:cubicBezTo>
                  <a:pt x="1143" y="1106"/>
                  <a:pt x="1133" y="1107"/>
                  <a:pt x="1122" y="1107"/>
                </a:cubicBezTo>
                <a:cubicBezTo>
                  <a:pt x="942" y="1112"/>
                  <a:pt x="975" y="921"/>
                  <a:pt x="905" y="869"/>
                </a:cubicBezTo>
                <a:cubicBezTo>
                  <a:pt x="737" y="744"/>
                  <a:pt x="500" y="853"/>
                  <a:pt x="377" y="726"/>
                </a:cubicBezTo>
                <a:cubicBezTo>
                  <a:pt x="337" y="686"/>
                  <a:pt x="302" y="647"/>
                  <a:pt x="297" y="594"/>
                </a:cubicBezTo>
                <a:cubicBezTo>
                  <a:pt x="285" y="466"/>
                  <a:pt x="314" y="411"/>
                  <a:pt x="377" y="344"/>
                </a:cubicBezTo>
                <a:cubicBezTo>
                  <a:pt x="547" y="165"/>
                  <a:pt x="764" y="128"/>
                  <a:pt x="918" y="128"/>
                </a:cubicBezTo>
                <a:cubicBezTo>
                  <a:pt x="1330" y="131"/>
                  <a:pt x="1473" y="254"/>
                  <a:pt x="1586" y="380"/>
                </a:cubicBezTo>
                <a:cubicBezTo>
                  <a:pt x="1772" y="587"/>
                  <a:pt x="1783" y="766"/>
                  <a:pt x="1781" y="830"/>
                </a:cubicBezTo>
                <a:cubicBezTo>
                  <a:pt x="1781" y="838"/>
                  <a:pt x="1782" y="845"/>
                  <a:pt x="1782" y="853"/>
                </a:cubicBezTo>
                <a:cubicBezTo>
                  <a:pt x="1783" y="1090"/>
                  <a:pt x="1605" y="1274"/>
                  <a:pt x="1386" y="1282"/>
                </a:cubicBezTo>
                <a:close/>
              </a:path>
            </a:pathLst>
          </a:custGeom>
          <a:solidFill>
            <a:srgbClr val="F63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1100" dirty="0">
                <a:latin typeface="Arial" panose="020B0604020202020204" pitchFamily="34" charset="0"/>
                <a:ea typeface="微软雅黑 Light" panose="020B0502040204020203" pitchFamily="34" charset="-122"/>
                <a:sym typeface="Arial" panose="020B0604020202020204" pitchFamily="34" charset="0"/>
              </a:rPr>
              <a:t>5</a:t>
            </a:r>
            <a:endParaRPr lang="zh-CN" altLang="en-US" sz="11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25" name="ïṣḷíḑê">
            <a:extLst>
              <a:ext uri="{FF2B5EF4-FFF2-40B4-BE49-F238E27FC236}">
                <a16:creationId xmlns:a16="http://schemas.microsoft.com/office/drawing/2014/main" id="{8436849C-613E-41B3-BC2D-08DFD7445F82}"/>
              </a:ext>
            </a:extLst>
          </p:cNvPr>
          <p:cNvSpPr/>
          <p:nvPr/>
        </p:nvSpPr>
        <p:spPr bwMode="auto">
          <a:xfrm>
            <a:off x="815354" y="5081506"/>
            <a:ext cx="49983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荟萃分析显示</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ACEI/ARB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可显著降低心房颤动并心衰患者的房颤复发，可首选</a:t>
            </a:r>
            <a:endPar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defTabSz="914400">
              <a:lnSpc>
                <a:spcPct val="110000"/>
              </a:lnSpc>
              <a:spcBef>
                <a:spcPct val="0"/>
              </a:spcBef>
              <a:buFont typeface="Arial" panose="020B0604020202020204" pitchFamily="34" charset="0"/>
              <a:buChar char="•"/>
            </a:pP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对持续性快速房颤可用</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β</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受体阻滞剂或非二氢吡啶类</a:t>
            </a:r>
            <a:r>
              <a:rPr lang="en-US"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CCB</a:t>
            </a:r>
            <a:r>
              <a:rPr lang="zh-CN" altLang="zh-CN" sz="14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控制心室率</a:t>
            </a:r>
            <a:endParaRPr lang="en-US" altLang="zh-CN" sz="14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26" name="ïšḷîdè">
            <a:extLst>
              <a:ext uri="{FF2B5EF4-FFF2-40B4-BE49-F238E27FC236}">
                <a16:creationId xmlns:a16="http://schemas.microsoft.com/office/drawing/2014/main" id="{17E5B9A7-F9CF-4E03-83DF-D55CDD48AC41}"/>
              </a:ext>
            </a:extLst>
          </p:cNvPr>
          <p:cNvSpPr txBox="1"/>
          <p:nvPr/>
        </p:nvSpPr>
        <p:spPr bwMode="auto">
          <a:xfrm>
            <a:off x="1211648" y="3058856"/>
            <a:ext cx="3694057" cy="410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zh-CN" sz="2000" b="1" dirty="0">
                <a:solidFill>
                  <a:srgbClr val="33A9B8"/>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合并冠心病</a:t>
            </a:r>
            <a:endParaRPr lang="en-US" altLang="zh-CN" sz="2000" b="1" dirty="0">
              <a:solidFill>
                <a:srgbClr val="33A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7" name="iṧļiḍé">
            <a:extLst>
              <a:ext uri="{FF2B5EF4-FFF2-40B4-BE49-F238E27FC236}">
                <a16:creationId xmlns:a16="http://schemas.microsoft.com/office/drawing/2014/main" id="{7A18EBEE-6815-4A6B-A927-FE12D70DBC7D}"/>
              </a:ext>
            </a:extLst>
          </p:cNvPr>
          <p:cNvSpPr txBox="1"/>
          <p:nvPr/>
        </p:nvSpPr>
        <p:spPr bwMode="auto">
          <a:xfrm>
            <a:off x="1211648" y="4646010"/>
            <a:ext cx="3694057" cy="410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zh-CN" sz="2000" b="1" dirty="0">
                <a:solidFill>
                  <a:srgbClr val="F6332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合并心房颤动</a:t>
            </a:r>
            <a:endParaRPr lang="en-US" altLang="zh-CN" sz="2000" b="1" dirty="0">
              <a:solidFill>
                <a:srgbClr val="F63320"/>
              </a:solidFill>
              <a:latin typeface="Arial" panose="020B0604020202020204" pitchFamily="34" charset="0"/>
              <a:ea typeface="微软雅黑 Light" panose="020B0502040204020203"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43319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C1E767-1AFA-46D5-83F5-4920E0D1F827}"/>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降压单片复方制剂（</a:t>
            </a:r>
            <a:r>
              <a:rPr lang="en-US" altLang="zh-CN" dirty="0">
                <a:latin typeface="Arial" panose="020B0604020202020204" pitchFamily="34" charset="0"/>
                <a:ea typeface="微软雅黑 Light" panose="020B0502040204020203" pitchFamily="34" charset="-122"/>
                <a:sym typeface="Arial" panose="020B0604020202020204" pitchFamily="34" charset="0"/>
              </a:rPr>
              <a:t>SPC</a:t>
            </a:r>
            <a:r>
              <a:rPr lang="zh-CN" altLang="en-US" dirty="0">
                <a:latin typeface="Arial" panose="020B0604020202020204" pitchFamily="34" charset="0"/>
                <a:ea typeface="微软雅黑 Light" panose="020B0502040204020203" pitchFamily="34" charset="-122"/>
                <a:sym typeface="Arial" panose="020B0604020202020204" pitchFamily="34" charset="0"/>
              </a:rPr>
              <a:t>）</a:t>
            </a:r>
          </a:p>
        </p:txBody>
      </p:sp>
      <p:sp>
        <p:nvSpPr>
          <p:cNvPr id="4" name="灯片编号占位符 3">
            <a:extLst>
              <a:ext uri="{FF2B5EF4-FFF2-40B4-BE49-F238E27FC236}">
                <a16:creationId xmlns:a16="http://schemas.microsoft.com/office/drawing/2014/main" id="{0395C319-6925-46BC-A682-6C4BAC4E9D5E}"/>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15</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 name="矩形 11">
            <a:extLst>
              <a:ext uri="{FF2B5EF4-FFF2-40B4-BE49-F238E27FC236}">
                <a16:creationId xmlns:a16="http://schemas.microsoft.com/office/drawing/2014/main" id="{CE2ED383-A957-4940-8D75-F6CA2754374F}"/>
              </a:ext>
            </a:extLst>
          </p:cNvPr>
          <p:cNvSpPr/>
          <p:nvPr/>
        </p:nvSpPr>
        <p:spPr>
          <a:xfrm>
            <a:off x="843552" y="1279525"/>
            <a:ext cx="1492716" cy="61555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3400" b="1" cap="none" spc="0" dirty="0">
                <a:ln/>
                <a:solidFill>
                  <a:srgbClr val="C00000"/>
                </a:solidFill>
                <a:effectLst/>
                <a:latin typeface="Arial" panose="020B0604020202020204" pitchFamily="34" charset="0"/>
                <a:ea typeface="微软雅黑 Light" panose="020B0502040204020203" pitchFamily="34" charset="-122"/>
                <a:sym typeface="Arial" panose="020B0604020202020204" pitchFamily="34" charset="0"/>
              </a:rPr>
              <a:t>更方便</a:t>
            </a:r>
            <a:endParaRPr lang="en-US" altLang="zh-CN" sz="3400" b="1" cap="none" spc="0" dirty="0">
              <a:ln/>
              <a:solidFill>
                <a:srgbClr val="C00000"/>
              </a:solidFill>
              <a:effectLst/>
              <a:latin typeface="Arial" panose="020B0604020202020204" pitchFamily="34" charset="0"/>
              <a:ea typeface="微软雅黑 Light" panose="020B0502040204020203" pitchFamily="34" charset="-122"/>
              <a:sym typeface="Arial" panose="020B0604020202020204" pitchFamily="34" charset="0"/>
            </a:endParaRPr>
          </a:p>
        </p:txBody>
      </p:sp>
      <p:sp>
        <p:nvSpPr>
          <p:cNvPr id="15" name="矩形 14">
            <a:extLst>
              <a:ext uri="{FF2B5EF4-FFF2-40B4-BE49-F238E27FC236}">
                <a16:creationId xmlns:a16="http://schemas.microsoft.com/office/drawing/2014/main" id="{E386F2D3-D283-4A02-9E06-DAC40F7F462C}"/>
              </a:ext>
            </a:extLst>
          </p:cNvPr>
          <p:cNvSpPr/>
          <p:nvPr/>
        </p:nvSpPr>
        <p:spPr>
          <a:xfrm>
            <a:off x="3123129" y="2515834"/>
            <a:ext cx="2364750" cy="61555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3400" b="1" cap="none" spc="0" dirty="0">
                <a:ln/>
                <a:solidFill>
                  <a:srgbClr val="F76C00"/>
                </a:solidFill>
                <a:effectLst/>
                <a:latin typeface="Arial" panose="020B0604020202020204" pitchFamily="34" charset="0"/>
                <a:ea typeface="微软雅黑 Light" panose="020B0502040204020203" pitchFamily="34" charset="-122"/>
                <a:sym typeface="Arial" panose="020B0604020202020204" pitchFamily="34" charset="0"/>
              </a:rPr>
              <a:t>依从性更高</a:t>
            </a:r>
          </a:p>
        </p:txBody>
      </p:sp>
      <p:sp>
        <p:nvSpPr>
          <p:cNvPr id="16" name="矩形 15">
            <a:extLst>
              <a:ext uri="{FF2B5EF4-FFF2-40B4-BE49-F238E27FC236}">
                <a16:creationId xmlns:a16="http://schemas.microsoft.com/office/drawing/2014/main" id="{F41A191F-456C-4700-9A30-89858AF5232C}"/>
              </a:ext>
            </a:extLst>
          </p:cNvPr>
          <p:cNvSpPr/>
          <p:nvPr/>
        </p:nvSpPr>
        <p:spPr>
          <a:xfrm>
            <a:off x="1819077" y="1897679"/>
            <a:ext cx="1492716" cy="61555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3400" b="1" cap="none" spc="0" dirty="0">
                <a:ln/>
                <a:solidFill>
                  <a:srgbClr val="EC7376"/>
                </a:solidFill>
                <a:effectLst/>
                <a:latin typeface="Arial" panose="020B0604020202020204" pitchFamily="34" charset="0"/>
                <a:ea typeface="微软雅黑 Light" panose="020B0502040204020203" pitchFamily="34" charset="-122"/>
                <a:sym typeface="Arial" panose="020B0604020202020204" pitchFamily="34" charset="0"/>
              </a:rPr>
              <a:t>更可靠</a:t>
            </a:r>
          </a:p>
        </p:txBody>
      </p:sp>
      <p:pic>
        <p:nvPicPr>
          <p:cNvPr id="18" name="图片 17">
            <a:extLst>
              <a:ext uri="{FF2B5EF4-FFF2-40B4-BE49-F238E27FC236}">
                <a16:creationId xmlns:a16="http://schemas.microsoft.com/office/drawing/2014/main" id="{A34F0C2F-3BB5-4423-AC01-BA72919F8969}"/>
              </a:ext>
            </a:extLst>
          </p:cNvPr>
          <p:cNvPicPr>
            <a:picLocks noChangeAspect="1"/>
          </p:cNvPicPr>
          <p:nvPr/>
        </p:nvPicPr>
        <p:blipFill>
          <a:blip r:embed="rId3"/>
          <a:stretch>
            <a:fillRect/>
          </a:stretch>
        </p:blipFill>
        <p:spPr>
          <a:xfrm>
            <a:off x="750276" y="3269771"/>
            <a:ext cx="5417260" cy="2649143"/>
          </a:xfrm>
          <a:prstGeom prst="rect">
            <a:avLst/>
          </a:prstGeom>
          <a:ln>
            <a:solidFill>
              <a:schemeClr val="tx1"/>
            </a:solidFill>
          </a:ln>
        </p:spPr>
      </p:pic>
      <p:pic>
        <p:nvPicPr>
          <p:cNvPr id="10" name="图片 9">
            <a:extLst>
              <a:ext uri="{FF2B5EF4-FFF2-40B4-BE49-F238E27FC236}">
                <a16:creationId xmlns:a16="http://schemas.microsoft.com/office/drawing/2014/main" id="{69D32141-7F0F-4187-8B59-6D7EEDD1A97C}"/>
              </a:ext>
            </a:extLst>
          </p:cNvPr>
          <p:cNvPicPr>
            <a:picLocks noChangeAspect="1"/>
          </p:cNvPicPr>
          <p:nvPr/>
        </p:nvPicPr>
        <p:blipFill>
          <a:blip r:embed="rId4"/>
          <a:stretch>
            <a:fillRect/>
          </a:stretch>
        </p:blipFill>
        <p:spPr>
          <a:xfrm>
            <a:off x="6382391" y="1335047"/>
            <a:ext cx="5138096" cy="4308572"/>
          </a:xfrm>
          <a:prstGeom prst="rect">
            <a:avLst/>
          </a:prstGeom>
        </p:spPr>
      </p:pic>
      <p:sp>
        <p:nvSpPr>
          <p:cNvPr id="3" name="文本框 2">
            <a:extLst>
              <a:ext uri="{FF2B5EF4-FFF2-40B4-BE49-F238E27FC236}">
                <a16:creationId xmlns:a16="http://schemas.microsoft.com/office/drawing/2014/main" id="{5521E9C1-A0F0-4B1A-822E-84A6296833D3}"/>
              </a:ext>
            </a:extLst>
          </p:cNvPr>
          <p:cNvSpPr txBox="1"/>
          <p:nvPr/>
        </p:nvSpPr>
        <p:spPr>
          <a:xfrm>
            <a:off x="6512767" y="5582243"/>
            <a:ext cx="5121980" cy="369332"/>
          </a:xfrm>
          <a:prstGeom prst="rect">
            <a:avLst/>
          </a:prstGeom>
          <a:noFill/>
        </p:spPr>
        <p:txBody>
          <a:bodyPr wrap="none" rtlCol="0">
            <a:spAutoFit/>
          </a:bodyPr>
          <a:lstStyle/>
          <a:p>
            <a:r>
              <a:rPr lang="en-US" altLang="zh-CN" dirty="0">
                <a:solidFill>
                  <a:schemeClr val="tx1">
                    <a:lumMod val="65000"/>
                    <a:lumOff val="35000"/>
                  </a:schemeClr>
                </a:solidFill>
              </a:rPr>
              <a:t>ACC/AHA </a:t>
            </a:r>
            <a:r>
              <a:rPr lang="zh-CN" altLang="en-US" dirty="0">
                <a:solidFill>
                  <a:schemeClr val="tx1">
                    <a:lumMod val="65000"/>
                    <a:lumOff val="35000"/>
                  </a:schemeClr>
                </a:solidFill>
              </a:rPr>
              <a:t>和 </a:t>
            </a:r>
            <a:r>
              <a:rPr lang="en-US" altLang="zh-CN" dirty="0">
                <a:solidFill>
                  <a:schemeClr val="tx1">
                    <a:lumMod val="65000"/>
                    <a:lumOff val="35000"/>
                  </a:schemeClr>
                </a:solidFill>
              </a:rPr>
              <a:t>ESC/ESH</a:t>
            </a:r>
            <a:r>
              <a:rPr lang="zh-CN" altLang="en-US" dirty="0">
                <a:solidFill>
                  <a:schemeClr val="tx1">
                    <a:lumMod val="65000"/>
                    <a:lumOff val="35000"/>
                  </a:schemeClr>
                </a:solidFill>
              </a:rPr>
              <a:t>指南均推荐</a:t>
            </a:r>
            <a:r>
              <a:rPr lang="en-US" altLang="zh-CN" dirty="0">
                <a:solidFill>
                  <a:schemeClr val="tx1">
                    <a:lumMod val="65000"/>
                    <a:lumOff val="35000"/>
                  </a:schemeClr>
                </a:solidFill>
              </a:rPr>
              <a:t>SPC</a:t>
            </a:r>
            <a:r>
              <a:rPr lang="zh-CN" altLang="en-US" dirty="0">
                <a:solidFill>
                  <a:schemeClr val="tx1">
                    <a:lumMod val="65000"/>
                    <a:lumOff val="35000"/>
                  </a:schemeClr>
                </a:solidFill>
              </a:rPr>
              <a:t>用于降压</a:t>
            </a:r>
          </a:p>
        </p:txBody>
      </p:sp>
      <p:sp>
        <p:nvSpPr>
          <p:cNvPr id="6" name="矩形: 圆角 5">
            <a:extLst>
              <a:ext uri="{FF2B5EF4-FFF2-40B4-BE49-F238E27FC236}">
                <a16:creationId xmlns:a16="http://schemas.microsoft.com/office/drawing/2014/main" id="{99AF384D-B752-4B68-A783-90C36EA22A87}"/>
              </a:ext>
            </a:extLst>
          </p:cNvPr>
          <p:cNvSpPr/>
          <p:nvPr/>
        </p:nvSpPr>
        <p:spPr>
          <a:xfrm>
            <a:off x="6268383" y="2686230"/>
            <a:ext cx="2174031" cy="44515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A9BE9B90-402D-4CAD-B1AE-0D3E0E75BA81}"/>
              </a:ext>
            </a:extLst>
          </p:cNvPr>
          <p:cNvSpPr/>
          <p:nvPr/>
        </p:nvSpPr>
        <p:spPr>
          <a:xfrm>
            <a:off x="8446986" y="2205455"/>
            <a:ext cx="2992345" cy="44515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526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1FFDE-925C-41CD-B313-707C335A9939}"/>
              </a:ext>
            </a:extLst>
          </p:cNvPr>
          <p:cNvSpPr>
            <a:spLocks noGrp="1"/>
          </p:cNvSpPr>
          <p:nvPr>
            <p:ph type="title"/>
          </p:nvPr>
        </p:nvSpPr>
        <p:spPr>
          <a:xfrm>
            <a:off x="443346" y="150684"/>
            <a:ext cx="10515600" cy="1027816"/>
          </a:xfrm>
        </p:spPr>
        <p:txBody>
          <a:bodyPr>
            <a:normAutofit/>
          </a:bodyPr>
          <a:lstStyle/>
          <a:p>
            <a:r>
              <a:rPr lang="zh-CN" altLang="en-US" b="1" dirty="0">
                <a:effectLst>
                  <a:outerShdw blurRad="38100" dist="38100" dir="2700000" algn="tl">
                    <a:srgbClr val="000000">
                      <a:alpha val="43137"/>
                    </a:srgbClr>
                  </a:outerShdw>
                </a:effectLst>
              </a:rPr>
              <a:t>目录</a:t>
            </a:r>
          </a:p>
        </p:txBody>
      </p:sp>
      <p:sp>
        <p:nvSpPr>
          <p:cNvPr id="5" name="文本框 4">
            <a:extLst>
              <a:ext uri="{FF2B5EF4-FFF2-40B4-BE49-F238E27FC236}">
                <a16:creationId xmlns:a16="http://schemas.microsoft.com/office/drawing/2014/main" id="{0BBE06CB-3D5A-4FAB-BE9F-391FC7BCDF84}"/>
              </a:ext>
            </a:extLst>
          </p:cNvPr>
          <p:cNvSpPr txBox="1"/>
          <p:nvPr/>
        </p:nvSpPr>
        <p:spPr>
          <a:xfrm>
            <a:off x="3072160" y="1392942"/>
            <a:ext cx="6976511" cy="4286558"/>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老年高血压概述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老年高血压的诊断和评估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老年高血压的治疗</a:t>
            </a:r>
            <a:endParaRPr lang="en-GB"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latin typeface="Arial" panose="020B0604020202020204" pitchFamily="34" charset="0"/>
                <a:ea typeface="微软雅黑" panose="020B0503020204020204" pitchFamily="34" charset="-122"/>
                <a:cs typeface="+mn-ea"/>
                <a:sym typeface="Arial" panose="020B0604020202020204" pitchFamily="34" charset="0"/>
              </a:rPr>
              <a:t>老老龄（≥</a:t>
            </a:r>
            <a:r>
              <a:rPr lang="en-US" altLang="zh-CN" sz="2400" b="1" kern="100" dirty="0">
                <a:latin typeface="Arial" panose="020B0604020202020204" pitchFamily="34" charset="0"/>
                <a:ea typeface="微软雅黑" panose="020B0503020204020204" pitchFamily="34" charset="-122"/>
                <a:cs typeface="+mn-ea"/>
                <a:sym typeface="Arial" panose="020B0604020202020204" pitchFamily="34" charset="0"/>
              </a:rPr>
              <a:t>80</a:t>
            </a:r>
            <a:r>
              <a:rPr lang="zh-CN" altLang="en-US" sz="2400" b="1" kern="100" dirty="0">
                <a:latin typeface="Arial" panose="020B0604020202020204" pitchFamily="34" charset="0"/>
                <a:ea typeface="微软雅黑" panose="020B0503020204020204" pitchFamily="34" charset="-122"/>
                <a:cs typeface="+mn-ea"/>
                <a:sym typeface="Arial" panose="020B0604020202020204" pitchFamily="34" charset="0"/>
              </a:rPr>
              <a:t>岁）高血压的管理</a:t>
            </a:r>
            <a:endParaRPr lang="en-US" altLang="zh-CN" sz="2400" b="1" kern="100" dirty="0">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总结</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53397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2746B-C0D8-4723-9186-878B136DDDB9}"/>
              </a:ext>
            </a:extLst>
          </p:cNvPr>
          <p:cNvSpPr>
            <a:spLocks noGrp="1"/>
          </p:cNvSpPr>
          <p:nvPr>
            <p:ph type="title"/>
          </p:nvPr>
        </p:nvSpPr>
        <p:spPr/>
        <p:txBody>
          <a:bodyPr/>
          <a:lstStyle/>
          <a:p>
            <a:r>
              <a:rPr lang="en-US" altLang="zh-CN" dirty="0">
                <a:latin typeface="微软雅黑 Light" panose="020B0502040204020203" pitchFamily="34" charset="-122"/>
                <a:ea typeface="微软雅黑 Light" panose="020B0502040204020203" pitchFamily="34" charset="-122"/>
              </a:rPr>
              <a:t>HYVET</a:t>
            </a:r>
            <a:r>
              <a:rPr lang="zh-CN" altLang="en-US" dirty="0">
                <a:latin typeface="微软雅黑 Light" panose="020B0502040204020203" pitchFamily="34" charset="-122"/>
                <a:ea typeface="微软雅黑 Light" panose="020B0502040204020203" pitchFamily="34" charset="-122"/>
              </a:rPr>
              <a:t>试验</a:t>
            </a:r>
          </a:p>
        </p:txBody>
      </p:sp>
      <p:sp>
        <p:nvSpPr>
          <p:cNvPr id="3" name="页脚占位符 2">
            <a:extLst>
              <a:ext uri="{FF2B5EF4-FFF2-40B4-BE49-F238E27FC236}">
                <a16:creationId xmlns:a16="http://schemas.microsoft.com/office/drawing/2014/main" id="{943A35C5-0833-4CFE-AA0F-AA7730F8B3CC}"/>
              </a:ext>
            </a:extLst>
          </p:cNvPr>
          <p:cNvSpPr>
            <a:spLocks noGrp="1"/>
          </p:cNvSpPr>
          <p:nvPr>
            <p:ph type="ftr" sz="quarter" idx="11"/>
          </p:nvPr>
        </p:nvSpPr>
        <p:spPr>
          <a:xfrm>
            <a:off x="669924" y="6240463"/>
            <a:ext cx="6243832" cy="284193"/>
          </a:xfrm>
        </p:spPr>
        <p:txBody>
          <a:bodyPr/>
          <a:lstStyle/>
          <a:p>
            <a:r>
              <a:rPr lang="en-US" altLang="zh-CN" dirty="0"/>
              <a:t>Treatment of Hypertension in Patients 80 Years of Age or Older. Beckett NS, et al. N </a:t>
            </a:r>
            <a:r>
              <a:rPr lang="en-US" altLang="zh-CN" dirty="0" err="1"/>
              <a:t>Engl</a:t>
            </a:r>
            <a:r>
              <a:rPr lang="en-US" altLang="zh-CN" dirty="0"/>
              <a:t> J Med. 2008. PMID: 18378519 Clinical Trial.</a:t>
            </a:r>
            <a:endParaRPr lang="zh-CN" altLang="en-US" dirty="0"/>
          </a:p>
        </p:txBody>
      </p:sp>
      <p:sp>
        <p:nvSpPr>
          <p:cNvPr id="4" name="灯片编号占位符 3">
            <a:extLst>
              <a:ext uri="{FF2B5EF4-FFF2-40B4-BE49-F238E27FC236}">
                <a16:creationId xmlns:a16="http://schemas.microsoft.com/office/drawing/2014/main" id="{7D7E0B02-A860-4A8C-92CA-936E2D63F493}"/>
              </a:ext>
            </a:extLst>
          </p:cNvPr>
          <p:cNvSpPr>
            <a:spLocks noGrp="1"/>
          </p:cNvSpPr>
          <p:nvPr>
            <p:ph type="sldNum" sz="quarter" idx="12"/>
          </p:nvPr>
        </p:nvSpPr>
        <p:spPr/>
        <p:txBody>
          <a:bodyPr/>
          <a:lstStyle/>
          <a:p>
            <a:fld id="{5DD3DB80-B894-403A-B48E-6FDC1A72010E}" type="slidenum">
              <a:rPr lang="zh-CN" altLang="en-US" smtClean="0"/>
              <a:pPr/>
              <a:t>17</a:t>
            </a:fld>
            <a:endParaRPr lang="zh-CN" altLang="en-US"/>
          </a:p>
        </p:txBody>
      </p:sp>
      <p:pic>
        <p:nvPicPr>
          <p:cNvPr id="5" name="图片 4">
            <a:extLst>
              <a:ext uri="{FF2B5EF4-FFF2-40B4-BE49-F238E27FC236}">
                <a16:creationId xmlns:a16="http://schemas.microsoft.com/office/drawing/2014/main" id="{9697DA2A-EAD8-4D7A-9907-0C9767D46A01}"/>
              </a:ext>
            </a:extLst>
          </p:cNvPr>
          <p:cNvPicPr>
            <a:picLocks noChangeAspect="1"/>
          </p:cNvPicPr>
          <p:nvPr/>
        </p:nvPicPr>
        <p:blipFill>
          <a:blip r:embed="rId2"/>
          <a:stretch>
            <a:fillRect/>
          </a:stretch>
        </p:blipFill>
        <p:spPr>
          <a:xfrm>
            <a:off x="583766" y="1130300"/>
            <a:ext cx="6094939" cy="5006975"/>
          </a:xfrm>
          <a:prstGeom prst="rect">
            <a:avLst/>
          </a:prstGeom>
        </p:spPr>
      </p:pic>
      <p:sp>
        <p:nvSpPr>
          <p:cNvPr id="6" name="文本框 5">
            <a:extLst>
              <a:ext uri="{FF2B5EF4-FFF2-40B4-BE49-F238E27FC236}">
                <a16:creationId xmlns:a16="http://schemas.microsoft.com/office/drawing/2014/main" id="{8730EEFF-72CA-4EC3-B3A5-0BFA35A773DF}"/>
              </a:ext>
            </a:extLst>
          </p:cNvPr>
          <p:cNvSpPr txBox="1"/>
          <p:nvPr/>
        </p:nvSpPr>
        <p:spPr>
          <a:xfrm rot="10800000" flipV="1">
            <a:off x="669925" y="1517681"/>
            <a:ext cx="461665" cy="1102856"/>
          </a:xfrm>
          <a:prstGeom prst="rect">
            <a:avLst/>
          </a:prstGeom>
          <a:noFill/>
        </p:spPr>
        <p:txBody>
          <a:bodyPr vert="eaVert" wrap="square" rtlCol="0">
            <a:spAutoFit/>
          </a:bodyPr>
          <a:lstStyle/>
          <a:p>
            <a:r>
              <a:rPr lang="zh-CN" altLang="en-US" b="1" dirty="0">
                <a:solidFill>
                  <a:schemeClr val="accent3">
                    <a:lumMod val="75000"/>
                  </a:schemeClr>
                </a:solidFill>
              </a:rPr>
              <a:t>卒中</a:t>
            </a:r>
          </a:p>
        </p:txBody>
      </p:sp>
      <p:sp>
        <p:nvSpPr>
          <p:cNvPr id="7" name="文本框 6">
            <a:extLst>
              <a:ext uri="{FF2B5EF4-FFF2-40B4-BE49-F238E27FC236}">
                <a16:creationId xmlns:a16="http://schemas.microsoft.com/office/drawing/2014/main" id="{44EF4F02-E7B4-4930-A580-3A950509D17B}"/>
              </a:ext>
            </a:extLst>
          </p:cNvPr>
          <p:cNvSpPr txBox="1"/>
          <p:nvPr/>
        </p:nvSpPr>
        <p:spPr>
          <a:xfrm rot="10800000" flipV="1">
            <a:off x="3674315" y="1517681"/>
            <a:ext cx="461665" cy="1102856"/>
          </a:xfrm>
          <a:prstGeom prst="rect">
            <a:avLst/>
          </a:prstGeom>
          <a:noFill/>
        </p:spPr>
        <p:txBody>
          <a:bodyPr vert="eaVert" wrap="square" rtlCol="0">
            <a:spAutoFit/>
          </a:bodyPr>
          <a:lstStyle/>
          <a:p>
            <a:r>
              <a:rPr lang="zh-CN" altLang="en-US" b="1" dirty="0">
                <a:solidFill>
                  <a:schemeClr val="accent3">
                    <a:lumMod val="75000"/>
                  </a:schemeClr>
                </a:solidFill>
              </a:rPr>
              <a:t>全因死亡</a:t>
            </a:r>
          </a:p>
        </p:txBody>
      </p:sp>
      <p:sp>
        <p:nvSpPr>
          <p:cNvPr id="8" name="文本框 7">
            <a:extLst>
              <a:ext uri="{FF2B5EF4-FFF2-40B4-BE49-F238E27FC236}">
                <a16:creationId xmlns:a16="http://schemas.microsoft.com/office/drawing/2014/main" id="{B6E4FBAF-7D2D-4603-A4C9-7ADB8C7B6AA7}"/>
              </a:ext>
            </a:extLst>
          </p:cNvPr>
          <p:cNvSpPr txBox="1"/>
          <p:nvPr/>
        </p:nvSpPr>
        <p:spPr>
          <a:xfrm rot="10800000" flipV="1">
            <a:off x="669925" y="4004402"/>
            <a:ext cx="461665" cy="1723297"/>
          </a:xfrm>
          <a:prstGeom prst="rect">
            <a:avLst/>
          </a:prstGeom>
          <a:noFill/>
        </p:spPr>
        <p:txBody>
          <a:bodyPr vert="eaVert" wrap="square" rtlCol="0">
            <a:spAutoFit/>
          </a:bodyPr>
          <a:lstStyle/>
          <a:p>
            <a:r>
              <a:rPr lang="zh-CN" altLang="en-US" b="1" dirty="0">
                <a:solidFill>
                  <a:schemeClr val="accent3">
                    <a:lumMod val="75000"/>
                  </a:schemeClr>
                </a:solidFill>
              </a:rPr>
              <a:t>心血管死亡</a:t>
            </a:r>
          </a:p>
        </p:txBody>
      </p:sp>
      <p:sp>
        <p:nvSpPr>
          <p:cNvPr id="9" name="文本框 8">
            <a:extLst>
              <a:ext uri="{FF2B5EF4-FFF2-40B4-BE49-F238E27FC236}">
                <a16:creationId xmlns:a16="http://schemas.microsoft.com/office/drawing/2014/main" id="{69637FD1-8054-42BB-AF5E-A791D14AA41A}"/>
              </a:ext>
            </a:extLst>
          </p:cNvPr>
          <p:cNvSpPr txBox="1"/>
          <p:nvPr/>
        </p:nvSpPr>
        <p:spPr>
          <a:xfrm rot="10800000" flipV="1">
            <a:off x="3724237" y="4004401"/>
            <a:ext cx="461665" cy="1723297"/>
          </a:xfrm>
          <a:prstGeom prst="rect">
            <a:avLst/>
          </a:prstGeom>
          <a:noFill/>
        </p:spPr>
        <p:txBody>
          <a:bodyPr vert="eaVert" wrap="square" rtlCol="0">
            <a:spAutoFit/>
          </a:bodyPr>
          <a:lstStyle/>
          <a:p>
            <a:r>
              <a:rPr lang="zh-CN" altLang="en-US" b="1" dirty="0">
                <a:solidFill>
                  <a:schemeClr val="accent3">
                    <a:lumMod val="75000"/>
                  </a:schemeClr>
                </a:solidFill>
              </a:rPr>
              <a:t>卒中死亡</a:t>
            </a:r>
          </a:p>
        </p:txBody>
      </p:sp>
      <p:sp>
        <p:nvSpPr>
          <p:cNvPr id="11" name="文本框 10">
            <a:extLst>
              <a:ext uri="{FF2B5EF4-FFF2-40B4-BE49-F238E27FC236}">
                <a16:creationId xmlns:a16="http://schemas.microsoft.com/office/drawing/2014/main" id="{33C11A5A-DAB2-4DBB-BAB2-B68D7F547449}"/>
              </a:ext>
            </a:extLst>
          </p:cNvPr>
          <p:cNvSpPr txBox="1"/>
          <p:nvPr/>
        </p:nvSpPr>
        <p:spPr>
          <a:xfrm>
            <a:off x="6764863" y="1028700"/>
            <a:ext cx="4729931" cy="4851008"/>
          </a:xfrm>
          <a:prstGeom prst="rect">
            <a:avLst/>
          </a:prstGeom>
          <a:noFill/>
        </p:spPr>
        <p:txBody>
          <a:bodyPr wrap="square">
            <a:spAutoFit/>
          </a:bodyPr>
          <a:lstStyle/>
          <a:p>
            <a:pPr algn="just">
              <a:lnSpc>
                <a:spcPct val="150000"/>
              </a:lnSpc>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3845</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例，年龄≥</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平均年龄</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84</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、收缩压</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160 - 199mmHg(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平均</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173/91mmHg)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、安慰剂随机对照</a:t>
            </a: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随机分配至安慰剂组或噻嗪类利尿剂吲达帕胺组。未达标者（</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150/80mmHg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）加用</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ACEI</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培哚普利或匹配安慰剂治疗。</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a:t>
            </a:r>
            <a:r>
              <a:rPr lang="zh-CN" altLang="en-US" sz="1600" kern="10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时，强化治疗</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组平均血压较安慰剂组低</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15.0/6.1mmHg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主要终点发生率显著下降</a:t>
            </a: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HYVET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结果支持</a:t>
            </a:r>
            <a:r>
              <a:rPr lang="zh-CN" altLang="en-US" sz="1600" b="1"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年龄大于</a:t>
            </a:r>
            <a:r>
              <a:rPr lang="en-US" altLang="zh-CN" sz="1600" b="1"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a:t>
            </a:r>
            <a:r>
              <a:rPr lang="zh-CN" altLang="en-US" sz="1600" b="1"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的治疗患者的</a:t>
            </a:r>
            <a:r>
              <a:rPr lang="zh-CN" altLang="en-US" sz="1600" b="1" u="sng"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目标血压小于</a:t>
            </a:r>
            <a:r>
              <a:rPr lang="en-US" altLang="zh-CN" sz="1600" b="1" u="sng"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150/80mmHg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，并需要确定血压进一步下降的效果。</a:t>
            </a:r>
            <a:endPar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88269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1F92BA-2FB8-4577-93E9-98558AB28C2B}"/>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中国高龄老年人（≥</a:t>
            </a:r>
            <a:r>
              <a:rPr lang="en-US" altLang="zh-CN" dirty="0">
                <a:latin typeface="Arial" panose="020B0604020202020204" pitchFamily="34" charset="0"/>
                <a:ea typeface="微软雅黑 Light" panose="020B0502040204020203" pitchFamily="34" charset="-122"/>
                <a:sym typeface="Arial" panose="020B0604020202020204" pitchFamily="34" charset="0"/>
              </a:rPr>
              <a:t>80</a:t>
            </a:r>
            <a:r>
              <a:rPr lang="zh-CN" altLang="en-US" dirty="0">
                <a:latin typeface="Arial" panose="020B0604020202020204" pitchFamily="34" charset="0"/>
                <a:ea typeface="微软雅黑 Light" panose="020B0502040204020203" pitchFamily="34" charset="-122"/>
                <a:sym typeface="Arial" panose="020B0604020202020204" pitchFamily="34" charset="0"/>
              </a:rPr>
              <a:t>岁）血压水平和高血压患病及控制情况（</a:t>
            </a:r>
            <a:r>
              <a:rPr lang="en-US" altLang="zh-CN" dirty="0">
                <a:latin typeface="Arial" panose="020B0604020202020204" pitchFamily="34" charset="0"/>
                <a:ea typeface="微软雅黑 Light" panose="020B0502040204020203" pitchFamily="34" charset="-122"/>
                <a:sym typeface="Arial" panose="020B0604020202020204" pitchFamily="34" charset="0"/>
              </a:rPr>
              <a:t>2019</a:t>
            </a:r>
            <a:r>
              <a:rPr lang="zh-CN" altLang="en-US" dirty="0">
                <a:latin typeface="Arial" panose="020B0604020202020204" pitchFamily="34" charset="0"/>
                <a:ea typeface="微软雅黑 Light" panose="020B0502040204020203" pitchFamily="34" charset="-122"/>
                <a:sym typeface="Arial" panose="020B0604020202020204" pitchFamily="34" charset="0"/>
              </a:rPr>
              <a:t>）</a:t>
            </a:r>
          </a:p>
        </p:txBody>
      </p:sp>
      <p:sp>
        <p:nvSpPr>
          <p:cNvPr id="4" name="灯片编号占位符 3">
            <a:extLst>
              <a:ext uri="{FF2B5EF4-FFF2-40B4-BE49-F238E27FC236}">
                <a16:creationId xmlns:a16="http://schemas.microsoft.com/office/drawing/2014/main" id="{5E0CFE4F-91B2-41C2-A76C-DED24B3BF99B}"/>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18</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pic>
        <p:nvPicPr>
          <p:cNvPr id="5" name="图片 4">
            <a:extLst>
              <a:ext uri="{FF2B5EF4-FFF2-40B4-BE49-F238E27FC236}">
                <a16:creationId xmlns:a16="http://schemas.microsoft.com/office/drawing/2014/main" id="{760522A7-D513-4173-A5AF-89EAA86097F7}"/>
              </a:ext>
            </a:extLst>
          </p:cNvPr>
          <p:cNvPicPr/>
          <p:nvPr/>
        </p:nvPicPr>
        <p:blipFill>
          <a:blip r:embed="rId2"/>
          <a:stretch>
            <a:fillRect/>
          </a:stretch>
        </p:blipFill>
        <p:spPr>
          <a:xfrm>
            <a:off x="669925" y="1349828"/>
            <a:ext cx="5484201" cy="4682059"/>
          </a:xfrm>
          <a:prstGeom prst="rect">
            <a:avLst/>
          </a:prstGeom>
        </p:spPr>
      </p:pic>
      <p:sp>
        <p:nvSpPr>
          <p:cNvPr id="9" name="文本框 8">
            <a:extLst>
              <a:ext uri="{FF2B5EF4-FFF2-40B4-BE49-F238E27FC236}">
                <a16:creationId xmlns:a16="http://schemas.microsoft.com/office/drawing/2014/main" id="{358D7622-B642-4DE7-A245-AA0E4596310E}"/>
              </a:ext>
            </a:extLst>
          </p:cNvPr>
          <p:cNvSpPr txBox="1"/>
          <p:nvPr/>
        </p:nvSpPr>
        <p:spPr>
          <a:xfrm>
            <a:off x="6360209" y="3254828"/>
            <a:ext cx="5484200" cy="2543132"/>
          </a:xfrm>
          <a:prstGeom prst="rect">
            <a:avLst/>
          </a:prstGeom>
          <a:noFill/>
        </p:spPr>
        <p:txBody>
          <a:bodyPr wrap="square">
            <a:spAutoFit/>
          </a:bodyPr>
          <a:lstStyle/>
          <a:p>
            <a:pPr algn="just">
              <a:lnSpc>
                <a:spcPct val="150000"/>
              </a:lnSpc>
              <a:spcAft>
                <a:spcPts val="0"/>
              </a:spcAft>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与</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2010</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美国国家健康和营养检查调查（</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NHANES</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相比</a:t>
            </a:r>
            <a:r>
              <a:rPr lang="zh-CN" altLang="en-US"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我国：</a:t>
            </a:r>
          </a:p>
          <a:p>
            <a:pPr marL="285750" indent="-285750" algn="just">
              <a:lnSpc>
                <a:spcPct val="150000"/>
              </a:lnSpc>
              <a:spcAft>
                <a:spcPts val="0"/>
              </a:spcAft>
              <a:buFont typeface="Arial" panose="020B0604020202020204" pitchFamily="34" charset="0"/>
              <a:buChar char="•"/>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平均</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基本持平（</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139.5mmHg vs 140.1mmHg</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p>
          <a:p>
            <a:pPr marL="285750" indent="-285750" algn="just">
              <a:lnSpc>
                <a:spcPct val="150000"/>
              </a:lnSpc>
              <a:spcAft>
                <a:spcPts val="0"/>
              </a:spcAft>
              <a:buFont typeface="Arial" panose="020B0604020202020204" pitchFamily="34" charset="0"/>
              <a:buChar char="•"/>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平均</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DBP</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较高（</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79.6mmHg vs 59.4mmHg</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p>
          <a:p>
            <a:pPr marL="285750" indent="-285750" algn="just">
              <a:lnSpc>
                <a:spcPct val="150000"/>
              </a:lnSpc>
              <a:spcAft>
                <a:spcPts val="0"/>
              </a:spcAft>
              <a:buFont typeface="Arial" panose="020B0604020202020204" pitchFamily="34" charset="0"/>
              <a:buChar char="•"/>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脉压差较低（</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60.0mmHg vs 80.7mmHg</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p>
          <a:p>
            <a:pPr marL="285750" indent="-285750" algn="just">
              <a:lnSpc>
                <a:spcPct val="150000"/>
              </a:lnSpc>
              <a:spcAft>
                <a:spcPts val="0"/>
              </a:spcAft>
              <a:buFont typeface="Arial" panose="020B0604020202020204" pitchFamily="34" charset="0"/>
              <a:buChar char="•"/>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患病率、知晓率、控制率均低于美国</a:t>
            </a:r>
          </a:p>
        </p:txBody>
      </p:sp>
      <p:grpSp>
        <p:nvGrpSpPr>
          <p:cNvPr id="12" name="组合 11">
            <a:extLst>
              <a:ext uri="{FF2B5EF4-FFF2-40B4-BE49-F238E27FC236}">
                <a16:creationId xmlns:a16="http://schemas.microsoft.com/office/drawing/2014/main" id="{54BFD715-7A77-48E5-95FA-CCBBBF92415D}"/>
              </a:ext>
            </a:extLst>
          </p:cNvPr>
          <p:cNvGrpSpPr/>
          <p:nvPr/>
        </p:nvGrpSpPr>
        <p:grpSpPr>
          <a:xfrm>
            <a:off x="6360209" y="1273445"/>
            <a:ext cx="4844592" cy="1545405"/>
            <a:chOff x="6567038" y="1234554"/>
            <a:chExt cx="4844592" cy="1545405"/>
          </a:xfrm>
        </p:grpSpPr>
        <p:sp>
          <p:nvSpPr>
            <p:cNvPr id="7" name="文本框 6">
              <a:extLst>
                <a:ext uri="{FF2B5EF4-FFF2-40B4-BE49-F238E27FC236}">
                  <a16:creationId xmlns:a16="http://schemas.microsoft.com/office/drawing/2014/main" id="{B7031F86-3A8E-4F17-B03E-A95752E8E15E}"/>
                </a:ext>
              </a:extLst>
            </p:cNvPr>
            <p:cNvSpPr txBox="1"/>
            <p:nvPr/>
          </p:nvSpPr>
          <p:spPr>
            <a:xfrm>
              <a:off x="6567038" y="1234554"/>
              <a:ext cx="4844592" cy="707886"/>
            </a:xfrm>
            <a:prstGeom prst="rect">
              <a:avLst/>
            </a:prstGeom>
            <a:noFill/>
          </p:spPr>
          <p:txBody>
            <a:bodyPr wrap="square">
              <a:spAutoFit/>
            </a:bodyPr>
            <a:lstStyle/>
            <a:p>
              <a:pPr algn="just">
                <a:spcAft>
                  <a:spcPts val="0"/>
                </a:spcAft>
              </a:pPr>
              <a:r>
                <a:rPr lang="en-US" altLang="zh-CN" sz="20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2014</a:t>
              </a:r>
              <a:r>
                <a:rPr lang="zh-CN" altLang="en-US" sz="20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a:t>
              </a:r>
              <a:r>
                <a:rPr lang="zh-CN" altLang="zh-CN" sz="20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中国老年健康影响因素跟踪调查</a:t>
              </a:r>
              <a:r>
                <a:rPr lang="en-US" altLang="zh-CN" sz="2000" b="1"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(CLHLS)</a:t>
              </a:r>
              <a:endParaRPr lang="zh-CN" altLang="zh-CN" sz="2000" b="1"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
          <p:nvSpPr>
            <p:cNvPr id="11" name="文本框 10">
              <a:extLst>
                <a:ext uri="{FF2B5EF4-FFF2-40B4-BE49-F238E27FC236}">
                  <a16:creationId xmlns:a16="http://schemas.microsoft.com/office/drawing/2014/main" id="{0EE109EA-DC7A-4D44-B74B-05471192B208}"/>
                </a:ext>
              </a:extLst>
            </p:cNvPr>
            <p:cNvSpPr txBox="1"/>
            <p:nvPr/>
          </p:nvSpPr>
          <p:spPr>
            <a:xfrm>
              <a:off x="6765471" y="1988204"/>
              <a:ext cx="3140529" cy="79175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4587</a:t>
              </a:r>
              <a:r>
                <a:rPr lang="zh-CN"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名≥</a:t>
              </a:r>
              <a:r>
                <a:rPr lang="en-US"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a:t>
              </a:r>
              <a:r>
                <a:rPr lang="zh-CN"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岁高龄老年人</a:t>
              </a:r>
              <a:endParaRPr lang="en-US"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nSpc>
                  <a:spcPct val="150000"/>
                </a:lnSpc>
                <a:buFont typeface="Arial" panose="020B0604020202020204" pitchFamily="34" charset="0"/>
                <a:buChar char="•"/>
              </a:pPr>
              <a:r>
                <a:rPr lang="zh-CN"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覆盖</a:t>
              </a:r>
              <a:r>
                <a:rPr lang="en-US"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23</a:t>
              </a:r>
              <a:r>
                <a:rPr lang="zh-CN"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个省份，</a:t>
              </a:r>
              <a:r>
                <a:rPr lang="en-US"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16</a:t>
              </a:r>
              <a:r>
                <a:rPr lang="zh-CN" altLang="zh-CN" sz="1600" i="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a:t>
              </a:r>
              <a:endParaRPr lang="zh-CN" altLang="en-US" sz="1600" i="1" dirty="0">
                <a:latin typeface="Arial" panose="020B0604020202020204" pitchFamily="34" charset="0"/>
                <a:ea typeface="微软雅黑 Light" panose="020B0502040204020203" pitchFamily="34" charset="-122"/>
                <a:sym typeface="Arial" panose="020B0604020202020204" pitchFamily="34" charset="0"/>
              </a:endParaRPr>
            </a:p>
          </p:txBody>
        </p:sp>
      </p:grpSp>
      <p:cxnSp>
        <p:nvCxnSpPr>
          <p:cNvPr id="14" name="直接连接符 13">
            <a:extLst>
              <a:ext uri="{FF2B5EF4-FFF2-40B4-BE49-F238E27FC236}">
                <a16:creationId xmlns:a16="http://schemas.microsoft.com/office/drawing/2014/main" id="{591A5C0F-A830-40CC-8163-10E84F1F7DB9}"/>
              </a:ext>
            </a:extLst>
          </p:cNvPr>
          <p:cNvCxnSpPr/>
          <p:nvPr/>
        </p:nvCxnSpPr>
        <p:spPr>
          <a:xfrm>
            <a:off x="6558642" y="3102429"/>
            <a:ext cx="46461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5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6229C5-4CEC-4BB0-952C-E96EA7073C86}"/>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中国高龄老年人（≥</a:t>
            </a:r>
            <a:r>
              <a:rPr lang="en-US" altLang="zh-CN" dirty="0">
                <a:latin typeface="Arial" panose="020B0604020202020204" pitchFamily="34" charset="0"/>
                <a:ea typeface="微软雅黑 Light" panose="020B0502040204020203" pitchFamily="34" charset="-122"/>
                <a:sym typeface="Arial" panose="020B0604020202020204" pitchFamily="34" charset="0"/>
              </a:rPr>
              <a:t>80</a:t>
            </a:r>
            <a:r>
              <a:rPr lang="zh-CN" altLang="en-US" dirty="0">
                <a:latin typeface="Arial" panose="020B0604020202020204" pitchFamily="34" charset="0"/>
                <a:ea typeface="微软雅黑 Light" panose="020B0502040204020203" pitchFamily="34" charset="-122"/>
                <a:sym typeface="Arial" panose="020B0604020202020204" pitchFamily="34" charset="0"/>
              </a:rPr>
              <a:t>岁）血压水平和高血压患病及控制情况</a:t>
            </a:r>
          </a:p>
        </p:txBody>
      </p:sp>
      <p:sp>
        <p:nvSpPr>
          <p:cNvPr id="4" name="灯片编号占位符 3">
            <a:extLst>
              <a:ext uri="{FF2B5EF4-FFF2-40B4-BE49-F238E27FC236}">
                <a16:creationId xmlns:a16="http://schemas.microsoft.com/office/drawing/2014/main" id="{0CDE5EC5-6819-4265-9B51-D79103388C8A}"/>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19</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pic>
        <p:nvPicPr>
          <p:cNvPr id="5" name="图片 4">
            <a:extLst>
              <a:ext uri="{FF2B5EF4-FFF2-40B4-BE49-F238E27FC236}">
                <a16:creationId xmlns:a16="http://schemas.microsoft.com/office/drawing/2014/main" id="{5714046A-37C6-4957-BFD4-4F946B875E46}"/>
              </a:ext>
            </a:extLst>
          </p:cNvPr>
          <p:cNvPicPr/>
          <p:nvPr/>
        </p:nvPicPr>
        <p:blipFill rotWithShape="1">
          <a:blip r:embed="rId3"/>
          <a:srcRect b="32341"/>
          <a:stretch/>
        </p:blipFill>
        <p:spPr>
          <a:xfrm>
            <a:off x="669924" y="1401854"/>
            <a:ext cx="5274310" cy="4735421"/>
          </a:xfrm>
          <a:prstGeom prst="rect">
            <a:avLst/>
          </a:prstGeom>
        </p:spPr>
      </p:pic>
      <p:pic>
        <p:nvPicPr>
          <p:cNvPr id="7" name="图片 6">
            <a:extLst>
              <a:ext uri="{FF2B5EF4-FFF2-40B4-BE49-F238E27FC236}">
                <a16:creationId xmlns:a16="http://schemas.microsoft.com/office/drawing/2014/main" id="{3E923A3D-902B-4D3B-B126-6C7759CF89C6}"/>
              </a:ext>
            </a:extLst>
          </p:cNvPr>
          <p:cNvPicPr/>
          <p:nvPr/>
        </p:nvPicPr>
        <p:blipFill rotWithShape="1">
          <a:blip r:embed="rId3"/>
          <a:srcRect t="67399"/>
          <a:stretch/>
        </p:blipFill>
        <p:spPr>
          <a:xfrm>
            <a:off x="6364445" y="1265691"/>
            <a:ext cx="5274310" cy="2281764"/>
          </a:xfrm>
          <a:prstGeom prst="rect">
            <a:avLst/>
          </a:prstGeom>
        </p:spPr>
      </p:pic>
      <p:sp>
        <p:nvSpPr>
          <p:cNvPr id="9" name="文本框 8">
            <a:extLst>
              <a:ext uri="{FF2B5EF4-FFF2-40B4-BE49-F238E27FC236}">
                <a16:creationId xmlns:a16="http://schemas.microsoft.com/office/drawing/2014/main" id="{137E7CD5-AFA5-4E7C-9481-B3B117A6630B}"/>
              </a:ext>
            </a:extLst>
          </p:cNvPr>
          <p:cNvSpPr txBox="1"/>
          <p:nvPr/>
        </p:nvSpPr>
        <p:spPr>
          <a:xfrm>
            <a:off x="6247768" y="3699318"/>
            <a:ext cx="5156042" cy="2541145"/>
          </a:xfrm>
          <a:prstGeom prst="rect">
            <a:avLst/>
          </a:prstGeom>
          <a:noFill/>
          <a:ln>
            <a:solidFill>
              <a:schemeClr val="accent3">
                <a:lumMod val="75000"/>
              </a:schemeClr>
            </a:solidFill>
          </a:ln>
        </p:spPr>
        <p:txBody>
          <a:bodyPr wrap="square">
            <a:spAutoFit/>
          </a:bodyPr>
          <a:lstStyle/>
          <a:p>
            <a:pPr marL="285750" indent="-285750" algn="just">
              <a:lnSpc>
                <a:spcPct val="150000"/>
              </a:lnSpc>
              <a:spcAft>
                <a:spcPts val="0"/>
              </a:spcAft>
              <a:buFont typeface="Arial" panose="020B0604020202020204" pitchFamily="34" charset="0"/>
              <a:buChar char="•"/>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高龄老年人（≥</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岁）高血压患病率逐渐升高</a:t>
            </a:r>
          </a:p>
          <a:p>
            <a:pPr marL="285750" indent="-285750" algn="just">
              <a:lnSpc>
                <a:spcPct val="150000"/>
              </a:lnSpc>
              <a:spcAft>
                <a:spcPts val="0"/>
              </a:spcAft>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级高血压占比＞</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30%</a:t>
            </a:r>
            <a:endPar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ISH</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占比约</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50%</a:t>
            </a:r>
            <a:endPar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nSpc>
                <a:spcPct val="150000"/>
              </a:lnSpc>
              <a:buFont typeface="Arial" panose="020B0604020202020204" pitchFamily="34" charset="0"/>
              <a:buChar char="•"/>
            </a:pPr>
            <a:r>
              <a:rPr lang="zh-CN" altLang="zh-CN" sz="1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患病率高于成年人</a:t>
            </a:r>
            <a:endParaRPr lang="en-US" altLang="zh-CN" sz="1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nSpc>
                <a:spcPct val="150000"/>
              </a:lnSpc>
              <a:buFont typeface="Arial" panose="020B0604020202020204" pitchFamily="34" charset="0"/>
              <a:buChar char="•"/>
            </a:pPr>
            <a:r>
              <a:rPr lang="zh-CN" altLang="zh-CN" sz="1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知晓率和控制率相差不大</a:t>
            </a:r>
            <a:endParaRPr lang="en-US" altLang="zh-CN" sz="1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nSpc>
                <a:spcPct val="150000"/>
              </a:lnSpc>
              <a:buFont typeface="Arial" panose="020B0604020202020204" pitchFamily="34" charset="0"/>
              <a:buChar char="•"/>
            </a:pPr>
            <a:r>
              <a:rPr lang="zh-CN" altLang="zh-CN" sz="1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患病与控制情况与年轻老年人相差不大</a:t>
            </a:r>
            <a:endParaRPr lang="zh-CN" altLang="en-US"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A71B8D0F-6C6B-4ADD-BA3E-9DAB1461E53C}"/>
              </a:ext>
            </a:extLst>
          </p:cNvPr>
          <p:cNvSpPr txBox="1"/>
          <p:nvPr/>
        </p:nvSpPr>
        <p:spPr>
          <a:xfrm>
            <a:off x="669924" y="6005099"/>
            <a:ext cx="5274310" cy="338554"/>
          </a:xfrm>
          <a:prstGeom prst="rect">
            <a:avLst/>
          </a:prstGeom>
          <a:noFill/>
        </p:spPr>
        <p:txBody>
          <a:bodyPr wrap="square">
            <a:spAutoFit/>
          </a:bodyPr>
          <a:lstStyle/>
          <a:p>
            <a:r>
              <a:rPr lang="en-US" altLang="zh-CN" sz="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Blood pressure and hypertension prevalence among oldest-old in China for 16 year: based on CLHLS. BMC </a:t>
            </a:r>
            <a:r>
              <a:rPr lang="en-US" altLang="zh-CN" sz="800" dirty="0" err="1">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Geriatr</a:t>
            </a:r>
            <a:r>
              <a:rPr lang="en-US" altLang="zh-CN" sz="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 2019 Sep 9;19(1):248.</a:t>
            </a:r>
            <a:endParaRPr lang="zh-CN" altLang="en-US" sz="800" dirty="0">
              <a:latin typeface="Arial" panose="020B0604020202020204" pitchFamily="34" charset="0"/>
              <a:ea typeface="微软雅黑 Light" panose="020B0502040204020203" pitchFamily="34" charset="-122"/>
              <a:sym typeface="Arial" panose="020B0604020202020204" pitchFamily="34" charset="0"/>
            </a:endParaRPr>
          </a:p>
        </p:txBody>
      </p:sp>
    </p:spTree>
    <p:extLst>
      <p:ext uri="{BB962C8B-B14F-4D97-AF65-F5344CB8AC3E}">
        <p14:creationId xmlns:p14="http://schemas.microsoft.com/office/powerpoint/2010/main" val="419015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1FFDE-925C-41CD-B313-707C335A9939}"/>
              </a:ext>
            </a:extLst>
          </p:cNvPr>
          <p:cNvSpPr>
            <a:spLocks noGrp="1"/>
          </p:cNvSpPr>
          <p:nvPr>
            <p:ph type="title"/>
          </p:nvPr>
        </p:nvSpPr>
        <p:spPr>
          <a:xfrm>
            <a:off x="443346" y="150684"/>
            <a:ext cx="10515600" cy="1027816"/>
          </a:xfrm>
        </p:spPr>
        <p:txBody>
          <a:bodyPr>
            <a:normAutofit/>
          </a:bodyPr>
          <a:lstStyle/>
          <a:p>
            <a:r>
              <a:rPr lang="zh-CN" altLang="en-US" b="1" dirty="0">
                <a:effectLst>
                  <a:outerShdw blurRad="38100" dist="38100" dir="2700000" algn="tl">
                    <a:srgbClr val="000000">
                      <a:alpha val="43137"/>
                    </a:srgbClr>
                  </a:outerShdw>
                </a:effectLst>
              </a:rPr>
              <a:t>目录</a:t>
            </a:r>
          </a:p>
        </p:txBody>
      </p:sp>
      <p:sp>
        <p:nvSpPr>
          <p:cNvPr id="5" name="文本框 4">
            <a:extLst>
              <a:ext uri="{FF2B5EF4-FFF2-40B4-BE49-F238E27FC236}">
                <a16:creationId xmlns:a16="http://schemas.microsoft.com/office/drawing/2014/main" id="{0BBE06CB-3D5A-4FAB-BE9F-391FC7BCDF84}"/>
              </a:ext>
            </a:extLst>
          </p:cNvPr>
          <p:cNvSpPr txBox="1"/>
          <p:nvPr/>
        </p:nvSpPr>
        <p:spPr>
          <a:xfrm>
            <a:off x="3072160" y="1392942"/>
            <a:ext cx="6976511" cy="4289123"/>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latin typeface="Arial" panose="020B0604020202020204" pitchFamily="34" charset="0"/>
                <a:ea typeface="微软雅黑" panose="020B0503020204020204" pitchFamily="34" charset="-122"/>
                <a:cs typeface="+mn-ea"/>
                <a:sym typeface="Arial" panose="020B0604020202020204" pitchFamily="34" charset="0"/>
              </a:rPr>
              <a:t>老年高血压概述</a:t>
            </a:r>
            <a:endParaRPr lang="en-US" altLang="zh-CN" sz="2400" b="1" kern="100" dirty="0">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老年高血压的诊断和评估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老年高血压的治疗</a:t>
            </a:r>
            <a:endParaRPr lang="en-GB"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老老龄（≥</a:t>
            </a:r>
            <a:r>
              <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80</a:t>
            </a: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岁）高血压的管理</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总结</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07446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FEB5C-C0A7-4475-A570-B3A78CB984B9}"/>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衰老</a:t>
            </a:r>
          </a:p>
        </p:txBody>
      </p:sp>
      <p:sp>
        <p:nvSpPr>
          <p:cNvPr id="4" name="灯片编号占位符 3">
            <a:extLst>
              <a:ext uri="{FF2B5EF4-FFF2-40B4-BE49-F238E27FC236}">
                <a16:creationId xmlns:a16="http://schemas.microsoft.com/office/drawing/2014/main" id="{E66DD5A2-7887-4084-83E9-C554604FD591}"/>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20</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 name="矩形 5">
            <a:extLst>
              <a:ext uri="{FF2B5EF4-FFF2-40B4-BE49-F238E27FC236}">
                <a16:creationId xmlns:a16="http://schemas.microsoft.com/office/drawing/2014/main" id="{CD8682F2-6A96-4191-BE45-9ABE546761F8}"/>
              </a:ext>
            </a:extLst>
          </p:cNvPr>
          <p:cNvSpPr/>
          <p:nvPr/>
        </p:nvSpPr>
        <p:spPr>
          <a:xfrm>
            <a:off x="882812" y="1301821"/>
            <a:ext cx="10213052" cy="61555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3400" b="1" cap="none" spc="0" dirty="0">
                <a:ln/>
                <a:solidFill>
                  <a:schemeClr val="accent3"/>
                </a:solidFill>
                <a:effectLst/>
                <a:latin typeface="Arial" panose="020B0604020202020204" pitchFamily="34" charset="0"/>
                <a:ea typeface="微软雅黑 Light" panose="020B0502040204020203" pitchFamily="34" charset="-122"/>
                <a:sym typeface="Arial" panose="020B0604020202020204" pitchFamily="34" charset="0"/>
              </a:rPr>
              <a:t>衰弱是影响高龄老年人降压治疗获益的重要因素之一</a:t>
            </a:r>
          </a:p>
        </p:txBody>
      </p:sp>
      <p:grpSp>
        <p:nvGrpSpPr>
          <p:cNvPr id="17" name="组合 16">
            <a:extLst>
              <a:ext uri="{FF2B5EF4-FFF2-40B4-BE49-F238E27FC236}">
                <a16:creationId xmlns:a16="http://schemas.microsoft.com/office/drawing/2014/main" id="{6900DBAC-6FA7-4E20-B81E-CAA3CE2A9D7B}"/>
              </a:ext>
            </a:extLst>
          </p:cNvPr>
          <p:cNvGrpSpPr/>
          <p:nvPr/>
        </p:nvGrpSpPr>
        <p:grpSpPr>
          <a:xfrm>
            <a:off x="669925" y="2378306"/>
            <a:ext cx="5328104" cy="2737980"/>
            <a:chOff x="887419" y="2104482"/>
            <a:chExt cx="5101919" cy="2512550"/>
          </a:xfrm>
        </p:grpSpPr>
        <p:pic>
          <p:nvPicPr>
            <p:cNvPr id="5" name="图片 4">
              <a:extLst>
                <a:ext uri="{FF2B5EF4-FFF2-40B4-BE49-F238E27FC236}">
                  <a16:creationId xmlns:a16="http://schemas.microsoft.com/office/drawing/2014/main" id="{810508BB-0CFC-4959-ABE8-9E4FF5517684}"/>
                </a:ext>
              </a:extLst>
            </p:cNvPr>
            <p:cNvPicPr/>
            <p:nvPr/>
          </p:nvPicPr>
          <p:blipFill rotWithShape="1">
            <a:blip r:embed="rId2"/>
            <a:srcRect t="8241"/>
            <a:stretch/>
          </p:blipFill>
          <p:spPr>
            <a:xfrm>
              <a:off x="887419" y="2189798"/>
              <a:ext cx="5101919" cy="2427234"/>
            </a:xfrm>
            <a:prstGeom prst="rect">
              <a:avLst/>
            </a:prstGeom>
          </p:spPr>
        </p:pic>
        <p:sp>
          <p:nvSpPr>
            <p:cNvPr id="11" name="矩形 10">
              <a:extLst>
                <a:ext uri="{FF2B5EF4-FFF2-40B4-BE49-F238E27FC236}">
                  <a16:creationId xmlns:a16="http://schemas.microsoft.com/office/drawing/2014/main" id="{FACEEFC3-1585-4381-9565-18CAB23900A5}"/>
                </a:ext>
              </a:extLst>
            </p:cNvPr>
            <p:cNvSpPr/>
            <p:nvPr/>
          </p:nvSpPr>
          <p:spPr>
            <a:xfrm>
              <a:off x="2950029" y="2189798"/>
              <a:ext cx="326571" cy="248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3" name="矩形 12">
              <a:extLst>
                <a:ext uri="{FF2B5EF4-FFF2-40B4-BE49-F238E27FC236}">
                  <a16:creationId xmlns:a16="http://schemas.microsoft.com/office/drawing/2014/main" id="{82A50E52-C37D-467D-8414-D6C511902CB4}"/>
                </a:ext>
              </a:extLst>
            </p:cNvPr>
            <p:cNvSpPr/>
            <p:nvPr/>
          </p:nvSpPr>
          <p:spPr>
            <a:xfrm>
              <a:off x="3799114" y="2104482"/>
              <a:ext cx="326571" cy="248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cxnSp>
        <p:nvCxnSpPr>
          <p:cNvPr id="21" name="直接连接符 20">
            <a:extLst>
              <a:ext uri="{FF2B5EF4-FFF2-40B4-BE49-F238E27FC236}">
                <a16:creationId xmlns:a16="http://schemas.microsoft.com/office/drawing/2014/main" id="{B7B40168-A3D2-4D59-9B7B-167B077F5FBE}"/>
              </a:ext>
            </a:extLst>
          </p:cNvPr>
          <p:cNvCxnSpPr/>
          <p:nvPr/>
        </p:nvCxnSpPr>
        <p:spPr>
          <a:xfrm>
            <a:off x="6095205" y="2111829"/>
            <a:ext cx="0" cy="3603171"/>
          </a:xfrm>
          <a:prstGeom prst="line">
            <a:avLst/>
          </a:prstGeom>
        </p:spPr>
        <p:style>
          <a:lnRef idx="1">
            <a:schemeClr val="accent6"/>
          </a:lnRef>
          <a:fillRef idx="0">
            <a:schemeClr val="accent6"/>
          </a:fillRef>
          <a:effectRef idx="0">
            <a:schemeClr val="accent6"/>
          </a:effectRef>
          <a:fontRef idx="minor">
            <a:schemeClr val="tx1"/>
          </a:fontRef>
        </p:style>
      </p:cxnSp>
      <p:sp>
        <p:nvSpPr>
          <p:cNvPr id="18" name="文本框 17">
            <a:extLst>
              <a:ext uri="{FF2B5EF4-FFF2-40B4-BE49-F238E27FC236}">
                <a16:creationId xmlns:a16="http://schemas.microsoft.com/office/drawing/2014/main" id="{3487873A-C586-4EE9-830C-64EC4F8FF993}"/>
              </a:ext>
            </a:extLst>
          </p:cNvPr>
          <p:cNvSpPr txBox="1"/>
          <p:nvPr/>
        </p:nvSpPr>
        <p:spPr>
          <a:xfrm>
            <a:off x="6205806" y="2513759"/>
            <a:ext cx="5060335" cy="2585323"/>
          </a:xfrm>
          <a:prstGeom prst="rect">
            <a:avLst/>
          </a:prstGeom>
          <a:noFill/>
        </p:spPr>
        <p:txBody>
          <a:bodyPr wrap="square">
            <a:spAutoFit/>
          </a:bodyPr>
          <a:lstStyle/>
          <a:p>
            <a:pPr algn="l"/>
            <a:r>
              <a:rPr lang="zh-CN" altLang="en-US" b="1" i="0" dirty="0">
                <a:solidFill>
                  <a:srgbClr val="2E3033"/>
                </a:solidFill>
                <a:effectLst/>
                <a:latin typeface="Arial" panose="020B0604020202020204" pitchFamily="34" charset="0"/>
              </a:rPr>
              <a:t>生理年龄</a:t>
            </a:r>
            <a:r>
              <a:rPr lang="zh-CN" altLang="en-US" b="0" i="0" dirty="0">
                <a:solidFill>
                  <a:srgbClr val="2E3033"/>
                </a:solidFill>
                <a:effectLst/>
                <a:latin typeface="Arial" panose="020B0604020202020204" pitchFamily="34" charset="0"/>
              </a:rPr>
              <a:t>，而不是</a:t>
            </a:r>
            <a:r>
              <a:rPr lang="zh-CN" altLang="en-US" dirty="0">
                <a:solidFill>
                  <a:srgbClr val="2E3033"/>
                </a:solidFill>
                <a:latin typeface="Arial" panose="020B0604020202020204" pitchFamily="34" charset="0"/>
              </a:rPr>
              <a:t>实际</a:t>
            </a:r>
            <a:r>
              <a:rPr lang="zh-CN" altLang="en-US" b="0" i="0" dirty="0">
                <a:solidFill>
                  <a:srgbClr val="2E3033"/>
                </a:solidFill>
                <a:effectLst/>
                <a:latin typeface="Arial" panose="020B0604020202020204" pitchFamily="34" charset="0"/>
              </a:rPr>
              <a:t>年龄，以及</a:t>
            </a:r>
            <a:r>
              <a:rPr lang="zh-CN" altLang="en-US" b="1" i="0" dirty="0">
                <a:solidFill>
                  <a:srgbClr val="2E3033"/>
                </a:solidFill>
                <a:effectLst/>
                <a:latin typeface="Arial" panose="020B0604020202020204" pitchFamily="34" charset="0"/>
              </a:rPr>
              <a:t>虚弱</a:t>
            </a:r>
            <a:r>
              <a:rPr lang="zh-CN" altLang="en-US" b="0" i="0" dirty="0">
                <a:solidFill>
                  <a:srgbClr val="2E3033"/>
                </a:solidFill>
                <a:effectLst/>
                <a:latin typeface="Arial" panose="020B0604020202020204" pitchFamily="34" charset="0"/>
              </a:rPr>
              <a:t>和</a:t>
            </a:r>
            <a:r>
              <a:rPr lang="zh-CN" altLang="en-US" b="1" i="0" dirty="0">
                <a:solidFill>
                  <a:srgbClr val="2E3033"/>
                </a:solidFill>
                <a:effectLst/>
                <a:latin typeface="Arial" panose="020B0604020202020204" pitchFamily="34" charset="0"/>
              </a:rPr>
              <a:t>独立性</a:t>
            </a:r>
            <a:r>
              <a:rPr lang="zh-CN" altLang="en-US" b="0" i="0" dirty="0">
                <a:solidFill>
                  <a:srgbClr val="2E3033"/>
                </a:solidFill>
                <a:effectLst/>
                <a:latin typeface="Arial" panose="020B0604020202020204" pitchFamily="34" charset="0"/>
              </a:rPr>
              <a:t>，是降低血压药物耐受性和可能获益的重要决定因素</a:t>
            </a:r>
            <a:endParaRPr lang="en-US" altLang="zh-CN" b="0" i="0" dirty="0">
              <a:solidFill>
                <a:srgbClr val="2E3033"/>
              </a:solidFill>
              <a:effectLst/>
              <a:latin typeface="Arial" panose="020B0604020202020204" pitchFamily="34" charset="0"/>
            </a:endParaRPr>
          </a:p>
          <a:p>
            <a:pPr algn="l"/>
            <a:endParaRPr lang="zh-CN" altLang="en-US" b="0" i="0" dirty="0">
              <a:solidFill>
                <a:srgbClr val="2E3033"/>
              </a:solidFill>
              <a:effectLst/>
              <a:latin typeface="Arial" panose="020B0604020202020204" pitchFamily="34" charset="0"/>
            </a:endParaRPr>
          </a:p>
          <a:p>
            <a:pPr algn="l"/>
            <a:r>
              <a:rPr lang="zh-CN" altLang="en-US" b="0" i="0" dirty="0">
                <a:solidFill>
                  <a:srgbClr val="2E3033"/>
                </a:solidFill>
                <a:effectLst/>
                <a:latin typeface="Arial" panose="020B0604020202020204" pitchFamily="34" charset="0"/>
              </a:rPr>
              <a:t>即使是</a:t>
            </a:r>
            <a:r>
              <a:rPr lang="zh-CN" altLang="en-US" b="1" i="0" dirty="0">
                <a:solidFill>
                  <a:srgbClr val="2E3033"/>
                </a:solidFill>
                <a:effectLst/>
                <a:latin typeface="Arial" panose="020B0604020202020204" pitchFamily="34" charset="0"/>
              </a:rPr>
              <a:t>老老龄</a:t>
            </a:r>
            <a:r>
              <a:rPr lang="en-US" altLang="zh-CN" b="1" i="0" dirty="0">
                <a:solidFill>
                  <a:srgbClr val="2E3033"/>
                </a:solidFill>
                <a:effectLst/>
                <a:latin typeface="Arial" panose="020B0604020202020204" pitchFamily="34" charset="0"/>
              </a:rPr>
              <a:t>(&gt;80</a:t>
            </a:r>
            <a:r>
              <a:rPr lang="zh-CN" altLang="en-US" b="1" i="0" dirty="0">
                <a:solidFill>
                  <a:srgbClr val="2E3033"/>
                </a:solidFill>
                <a:effectLst/>
                <a:latin typeface="Arial" panose="020B0604020202020204" pitchFamily="34" charset="0"/>
              </a:rPr>
              <a:t>岁</a:t>
            </a:r>
            <a:r>
              <a:rPr lang="en-US" altLang="zh-CN" b="1" i="0" dirty="0">
                <a:solidFill>
                  <a:srgbClr val="2E3033"/>
                </a:solidFill>
                <a:effectLst/>
                <a:latin typeface="Arial" panose="020B0604020202020204" pitchFamily="34" charset="0"/>
              </a:rPr>
              <a:t>)</a:t>
            </a:r>
            <a:r>
              <a:rPr lang="zh-CN" altLang="en-US" b="0" i="0" dirty="0">
                <a:solidFill>
                  <a:srgbClr val="2E3033"/>
                </a:solidFill>
                <a:effectLst/>
                <a:latin typeface="Arial" panose="020B0604020202020204" pitchFamily="34" charset="0"/>
              </a:rPr>
              <a:t>，降压治疗也能降低死亡率、中风和心力衰竭风险。</a:t>
            </a:r>
            <a:endParaRPr lang="en-US" altLang="zh-CN" b="0" i="0" dirty="0">
              <a:solidFill>
                <a:srgbClr val="2E3033"/>
              </a:solidFill>
              <a:effectLst/>
              <a:latin typeface="Arial" panose="020B0604020202020204" pitchFamily="34" charset="0"/>
            </a:endParaRPr>
          </a:p>
          <a:p>
            <a:pPr algn="l"/>
            <a:endParaRPr lang="zh-CN" altLang="en-US" b="0" i="0" dirty="0">
              <a:solidFill>
                <a:srgbClr val="2E3033"/>
              </a:solidFill>
              <a:effectLst/>
              <a:latin typeface="Arial" panose="020B0604020202020204" pitchFamily="34" charset="0"/>
            </a:endParaRPr>
          </a:p>
          <a:p>
            <a:pPr algn="l"/>
            <a:r>
              <a:rPr lang="zh-CN" altLang="en-US" b="0" i="0" dirty="0">
                <a:solidFill>
                  <a:srgbClr val="2E3033"/>
                </a:solidFill>
                <a:effectLst/>
                <a:latin typeface="Arial" panose="020B0604020202020204" pitchFamily="34" charset="0"/>
              </a:rPr>
              <a:t>这些患者不应仅仅因为实际年龄而拒绝治疗或停止治疗</a:t>
            </a:r>
          </a:p>
        </p:txBody>
      </p:sp>
    </p:spTree>
    <p:extLst>
      <p:ext uri="{BB962C8B-B14F-4D97-AF65-F5344CB8AC3E}">
        <p14:creationId xmlns:p14="http://schemas.microsoft.com/office/powerpoint/2010/main" val="284545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2746B-C0D8-4723-9186-878B136DDDB9}"/>
              </a:ext>
            </a:extLst>
          </p:cNvPr>
          <p:cNvSpPr>
            <a:spLocks noGrp="1"/>
          </p:cNvSpPr>
          <p:nvPr>
            <p:ph type="title"/>
          </p:nvPr>
        </p:nvSpPr>
        <p:spPr/>
        <p:txBody>
          <a:bodyPr/>
          <a:lstStyle/>
          <a:p>
            <a:r>
              <a:rPr lang="en-US" altLang="zh-CN" dirty="0">
                <a:latin typeface="微软雅黑 Light" panose="020B0502040204020203" pitchFamily="34" charset="-122"/>
                <a:ea typeface="微软雅黑 Light" panose="020B0502040204020203" pitchFamily="34" charset="-122"/>
              </a:rPr>
              <a:t>SPRINT</a:t>
            </a:r>
            <a:r>
              <a:rPr lang="zh-CN" altLang="en-US" dirty="0">
                <a:latin typeface="微软雅黑 Light" panose="020B0502040204020203" pitchFamily="34" charset="-122"/>
                <a:ea typeface="微软雅黑 Light" panose="020B0502040204020203" pitchFamily="34" charset="-122"/>
              </a:rPr>
              <a:t>试验</a:t>
            </a:r>
          </a:p>
        </p:txBody>
      </p:sp>
      <p:sp>
        <p:nvSpPr>
          <p:cNvPr id="3" name="页脚占位符 2">
            <a:extLst>
              <a:ext uri="{FF2B5EF4-FFF2-40B4-BE49-F238E27FC236}">
                <a16:creationId xmlns:a16="http://schemas.microsoft.com/office/drawing/2014/main" id="{943A35C5-0833-4CFE-AA0F-AA7730F8B3CC}"/>
              </a:ext>
            </a:extLst>
          </p:cNvPr>
          <p:cNvSpPr>
            <a:spLocks noGrp="1"/>
          </p:cNvSpPr>
          <p:nvPr>
            <p:ph type="ftr" sz="quarter" idx="11"/>
          </p:nvPr>
        </p:nvSpPr>
        <p:spPr>
          <a:xfrm>
            <a:off x="669924" y="6240463"/>
            <a:ext cx="6094939" cy="206381"/>
          </a:xfrm>
        </p:spPr>
        <p:txBody>
          <a:bodyPr/>
          <a:lstStyle/>
          <a:p>
            <a:r>
              <a:rPr lang="en-US" altLang="zh-CN" dirty="0"/>
              <a:t>Intensive vs Standard Blood Pressure Control and Cardiovascular Disease Outcomes in Adults Aged ≥75 Years. JAMA. 2016 June 28; 315(24): 2673–2682.</a:t>
            </a:r>
            <a:endParaRPr lang="zh-CN" altLang="en-US" dirty="0"/>
          </a:p>
        </p:txBody>
      </p:sp>
      <p:sp>
        <p:nvSpPr>
          <p:cNvPr id="4" name="灯片编号占位符 3">
            <a:extLst>
              <a:ext uri="{FF2B5EF4-FFF2-40B4-BE49-F238E27FC236}">
                <a16:creationId xmlns:a16="http://schemas.microsoft.com/office/drawing/2014/main" id="{7D7E0B02-A860-4A8C-92CA-936E2D63F493}"/>
              </a:ext>
            </a:extLst>
          </p:cNvPr>
          <p:cNvSpPr>
            <a:spLocks noGrp="1"/>
          </p:cNvSpPr>
          <p:nvPr>
            <p:ph type="sldNum" sz="quarter" idx="12"/>
          </p:nvPr>
        </p:nvSpPr>
        <p:spPr/>
        <p:txBody>
          <a:bodyPr/>
          <a:lstStyle/>
          <a:p>
            <a:fld id="{5DD3DB80-B894-403A-B48E-6FDC1A72010E}" type="slidenum">
              <a:rPr lang="zh-CN" altLang="en-US" smtClean="0"/>
              <a:pPr/>
              <a:t>21</a:t>
            </a:fld>
            <a:endParaRPr lang="zh-CN" altLang="en-US"/>
          </a:p>
        </p:txBody>
      </p:sp>
      <p:sp>
        <p:nvSpPr>
          <p:cNvPr id="11" name="文本框 10">
            <a:extLst>
              <a:ext uri="{FF2B5EF4-FFF2-40B4-BE49-F238E27FC236}">
                <a16:creationId xmlns:a16="http://schemas.microsoft.com/office/drawing/2014/main" id="{33C11A5A-DAB2-4DBB-BAB2-B68D7F547449}"/>
              </a:ext>
            </a:extLst>
          </p:cNvPr>
          <p:cNvSpPr txBox="1"/>
          <p:nvPr/>
        </p:nvSpPr>
        <p:spPr>
          <a:xfrm>
            <a:off x="6764863" y="1028700"/>
            <a:ext cx="4729931" cy="4851008"/>
          </a:xfrm>
          <a:prstGeom prst="rect">
            <a:avLst/>
          </a:prstGeom>
          <a:noFill/>
        </p:spPr>
        <p:txBody>
          <a:bodyPr wrap="square">
            <a:spAutoFit/>
          </a:bodyPr>
          <a:lstStyle/>
          <a:p>
            <a:pPr algn="just">
              <a:lnSpc>
                <a:spcPct val="150000"/>
              </a:lnSpc>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2600</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多例≥</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75</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岁、基线血压为</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142/71mmHg</a:t>
            </a:r>
          </a:p>
          <a:p>
            <a:pPr algn="just">
              <a:lnSpc>
                <a:spcPct val="150000"/>
              </a:lnSpc>
              <a:spcAft>
                <a:spcPts val="0"/>
              </a:spcAft>
            </a:pP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349</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例被归类为健康状况良好（</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Fit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1456</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例被归类为健康状况较差（</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Less Fit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815</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例被归类为虚弱</a:t>
            </a:r>
            <a:r>
              <a:rPr lang="zh-CN" altLang="en-US"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Frail</a:t>
            </a:r>
            <a:r>
              <a:rPr lang="zh-CN" altLang="en-US"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zh-CN" altLang="en-US"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强度较大的收缩压降低组</a:t>
            </a:r>
            <a:r>
              <a:rPr lang="en-US"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en-US"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目标值</a:t>
            </a:r>
            <a:r>
              <a:rPr lang="en-US"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&lt;120mmHg)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与强度较小的收缩压降低组</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目标值</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&lt;140mmHg)</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相比，分配至前者的患者</a:t>
            </a:r>
            <a:r>
              <a:rPr lang="zh-CN" altLang="en-US"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主要心血管终点的发生率和全因死亡率均显著更低。</a:t>
            </a:r>
            <a:endParaRPr lang="en-US" altLang="zh-CN" sz="1600" b="1"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algn="just">
              <a:lnSpc>
                <a:spcPct val="150000"/>
              </a:lnSpc>
              <a:spcAft>
                <a:spcPts val="0"/>
              </a:spcAft>
            </a:pP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与强度较小的降压相比，强度较大的降压对健康和体弱老年人</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(≥75</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en-US"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的益处相似</a:t>
            </a:r>
            <a:r>
              <a:rPr lang="zh-CN" altLang="en-US"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endPar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pic>
        <p:nvPicPr>
          <p:cNvPr id="10" name="图片 9">
            <a:extLst>
              <a:ext uri="{FF2B5EF4-FFF2-40B4-BE49-F238E27FC236}">
                <a16:creationId xmlns:a16="http://schemas.microsoft.com/office/drawing/2014/main" id="{169E6CB8-0BC2-4680-BA72-65D4F51BFC3C}"/>
              </a:ext>
            </a:extLst>
          </p:cNvPr>
          <p:cNvPicPr>
            <a:picLocks noChangeAspect="1"/>
          </p:cNvPicPr>
          <p:nvPr/>
        </p:nvPicPr>
        <p:blipFill rotWithShape="1">
          <a:blip r:embed="rId2"/>
          <a:srcRect l="12889" t="341" r="5159" b="-341"/>
          <a:stretch/>
        </p:blipFill>
        <p:spPr>
          <a:xfrm>
            <a:off x="457199" y="1248936"/>
            <a:ext cx="6205765" cy="3412273"/>
          </a:xfrm>
          <a:prstGeom prst="rect">
            <a:avLst/>
          </a:prstGeom>
        </p:spPr>
      </p:pic>
    </p:spTree>
    <p:extLst>
      <p:ext uri="{BB962C8B-B14F-4D97-AF65-F5344CB8AC3E}">
        <p14:creationId xmlns:p14="http://schemas.microsoft.com/office/powerpoint/2010/main" val="158083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D4E30A-F955-4E33-86B8-DA1937403690}"/>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中国高龄老年人血压与死亡率的关系（</a:t>
            </a:r>
            <a:r>
              <a:rPr lang="en-US" altLang="zh-CN" dirty="0">
                <a:latin typeface="Arial" panose="020B0604020202020204" pitchFamily="34" charset="0"/>
                <a:ea typeface="微软雅黑 Light" panose="020B0502040204020203" pitchFamily="34" charset="-122"/>
                <a:sym typeface="Arial" panose="020B0604020202020204" pitchFamily="34" charset="0"/>
              </a:rPr>
              <a:t>2018</a:t>
            </a:r>
            <a:r>
              <a:rPr lang="zh-CN" altLang="en-US" dirty="0">
                <a:latin typeface="Arial" panose="020B0604020202020204" pitchFamily="34" charset="0"/>
                <a:ea typeface="微软雅黑 Light" panose="020B0502040204020203" pitchFamily="34" charset="-122"/>
                <a:sym typeface="Arial" panose="020B0604020202020204" pitchFamily="34" charset="0"/>
              </a:rPr>
              <a:t>，</a:t>
            </a:r>
            <a:r>
              <a:rPr lang="en-US" altLang="zh-CN" dirty="0">
                <a:latin typeface="Arial" panose="020B0604020202020204" pitchFamily="34" charset="0"/>
                <a:ea typeface="微软雅黑 Light" panose="020B0502040204020203" pitchFamily="34" charset="-122"/>
                <a:sym typeface="Arial" panose="020B0604020202020204" pitchFamily="34" charset="0"/>
              </a:rPr>
              <a:t>BMJ</a:t>
            </a:r>
            <a:r>
              <a:rPr lang="zh-CN" altLang="en-US" dirty="0">
                <a:latin typeface="Arial" panose="020B0604020202020204" pitchFamily="34" charset="0"/>
                <a:ea typeface="微软雅黑 Light" panose="020B0502040204020203" pitchFamily="34" charset="-122"/>
                <a:sym typeface="Arial" panose="020B0604020202020204" pitchFamily="34" charset="0"/>
              </a:rPr>
              <a:t>）</a:t>
            </a:r>
          </a:p>
        </p:txBody>
      </p:sp>
      <p:sp>
        <p:nvSpPr>
          <p:cNvPr id="4" name="灯片编号占位符 3">
            <a:extLst>
              <a:ext uri="{FF2B5EF4-FFF2-40B4-BE49-F238E27FC236}">
                <a16:creationId xmlns:a16="http://schemas.microsoft.com/office/drawing/2014/main" id="{DC44C785-554D-4C76-96AC-83C55FAD641D}"/>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22</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pic>
        <p:nvPicPr>
          <p:cNvPr id="5" name="图片 4">
            <a:extLst>
              <a:ext uri="{FF2B5EF4-FFF2-40B4-BE49-F238E27FC236}">
                <a16:creationId xmlns:a16="http://schemas.microsoft.com/office/drawing/2014/main" id="{D287CAA2-DDBE-4CC9-91A0-36CA54C559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24" y="1583587"/>
            <a:ext cx="6008119" cy="4215134"/>
          </a:xfrm>
          <a:prstGeom prst="rect">
            <a:avLst/>
          </a:prstGeom>
          <a:noFill/>
          <a:ln>
            <a:noFill/>
          </a:ln>
        </p:spPr>
      </p:pic>
      <p:sp>
        <p:nvSpPr>
          <p:cNvPr id="7" name="文本框 6">
            <a:extLst>
              <a:ext uri="{FF2B5EF4-FFF2-40B4-BE49-F238E27FC236}">
                <a16:creationId xmlns:a16="http://schemas.microsoft.com/office/drawing/2014/main" id="{B13A6A69-9831-492E-9683-338B27D02423}"/>
              </a:ext>
            </a:extLst>
          </p:cNvPr>
          <p:cNvSpPr txBox="1"/>
          <p:nvPr/>
        </p:nvSpPr>
        <p:spPr>
          <a:xfrm>
            <a:off x="6927736" y="3008859"/>
            <a:ext cx="4513150" cy="2583528"/>
          </a:xfrm>
          <a:prstGeom prst="rect">
            <a:avLst/>
          </a:prstGeom>
          <a:noFill/>
        </p:spPr>
        <p:txBody>
          <a:bodyPr wrap="square">
            <a:spAutoFit/>
          </a:bodyPr>
          <a:lstStyle/>
          <a:p>
            <a:pPr algn="just">
              <a:lnSpc>
                <a:spcPct val="150000"/>
              </a:lnSpc>
              <a:spcAft>
                <a:spcPts val="0"/>
              </a:spcAft>
            </a:pPr>
            <a:endParaRPr lang="zh-CN" altLang="zh-CN" sz="20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高龄老年人血压与</a:t>
            </a:r>
            <a:r>
              <a:rPr lang="en-US"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a:t>
            </a: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a:t>
            </a:r>
            <a:r>
              <a:rPr lang="zh-CN" altLang="zh-CN"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全因死亡率</a:t>
            </a: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的关系，</a:t>
            </a:r>
            <a:r>
              <a:rPr lang="en-US" altLang="zh-CN"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 129mmHg</a:t>
            </a:r>
            <a:r>
              <a:rPr lang="zh-CN" altLang="zh-CN"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时最低</a:t>
            </a: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p>
          <a:p>
            <a:pPr marL="285750" indent="-285750" algn="just">
              <a:lnSpc>
                <a:spcPct val="150000"/>
              </a:lnSpc>
              <a:spcAft>
                <a:spcPts val="0"/>
              </a:spcAft>
              <a:buFont typeface="Arial" panose="020B0604020202020204" pitchFamily="34" charset="0"/>
              <a:buChar char="•"/>
            </a:pPr>
            <a:r>
              <a:rPr lang="en-US"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a:t>
            </a: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组均呈</a:t>
            </a:r>
            <a:r>
              <a:rPr lang="en-US"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U</a:t>
            </a: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形曲线，在</a:t>
            </a:r>
            <a:r>
              <a:rPr lang="en-US"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80-89,90-99</a:t>
            </a:r>
            <a:r>
              <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岁组有统计学意义</a:t>
            </a:r>
          </a:p>
          <a:p>
            <a:pPr marL="285750" indent="-285750">
              <a:lnSpc>
                <a:spcPct val="150000"/>
              </a:lnSpc>
              <a:buFont typeface="Arial" panose="020B0604020202020204" pitchFamily="34" charset="0"/>
              <a:buChar char="•"/>
            </a:pPr>
            <a:r>
              <a:rPr lang="zh-CN" altLang="zh-CN"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与是否降压药物治疗无关</a:t>
            </a:r>
            <a:endParaRPr lang="zh-CN" altLang="en-US"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9" name="文本框 8">
            <a:extLst>
              <a:ext uri="{FF2B5EF4-FFF2-40B4-BE49-F238E27FC236}">
                <a16:creationId xmlns:a16="http://schemas.microsoft.com/office/drawing/2014/main" id="{3BBEEE35-C907-4406-A2D8-FF468A03850F}"/>
              </a:ext>
            </a:extLst>
          </p:cNvPr>
          <p:cNvSpPr txBox="1"/>
          <p:nvPr/>
        </p:nvSpPr>
        <p:spPr>
          <a:xfrm>
            <a:off x="6765399" y="5798721"/>
            <a:ext cx="5144660" cy="338554"/>
          </a:xfrm>
          <a:prstGeom prst="rect">
            <a:avLst/>
          </a:prstGeom>
          <a:noFill/>
        </p:spPr>
        <p:txBody>
          <a:bodyPr wrap="square">
            <a:spAutoFit/>
          </a:bodyPr>
          <a:lstStyle/>
          <a:p>
            <a:r>
              <a:rPr lang="en-US" altLang="zh-CN" sz="8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Revisiting the association of blood pressure with mortality in oldest old people in China: community based, longitudinal prospective study. BMJ 2018;361:k2158</a:t>
            </a:r>
            <a:endParaRPr lang="zh-CN" altLang="en-US" sz="800"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BBEAF095-6B8A-4EE9-951B-B50E46B98D88}"/>
              </a:ext>
            </a:extLst>
          </p:cNvPr>
          <p:cNvSpPr txBox="1"/>
          <p:nvPr/>
        </p:nvSpPr>
        <p:spPr>
          <a:xfrm>
            <a:off x="6927736" y="1583587"/>
            <a:ext cx="2229871" cy="400110"/>
          </a:xfrm>
          <a:prstGeom prst="rect">
            <a:avLst/>
          </a:prstGeom>
          <a:noFill/>
        </p:spPr>
        <p:txBody>
          <a:bodyPr wrap="square">
            <a:spAutoFit/>
          </a:bodyPr>
          <a:lstStyle/>
          <a:p>
            <a:pPr algn="just">
              <a:spcAft>
                <a:spcPts val="0"/>
              </a:spcAft>
            </a:pPr>
            <a:r>
              <a:rPr lang="zh-CN" altLang="zh-CN" sz="20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入组</a:t>
            </a:r>
            <a:r>
              <a:rPr lang="en-US" altLang="zh-CN" sz="20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4658</a:t>
            </a:r>
            <a:r>
              <a:rPr lang="zh-CN" altLang="zh-CN" sz="20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人</a:t>
            </a:r>
            <a:endParaRPr lang="en-US" altLang="zh-CN" sz="20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
        <p:nvSpPr>
          <p:cNvPr id="13" name="文本框 12">
            <a:extLst>
              <a:ext uri="{FF2B5EF4-FFF2-40B4-BE49-F238E27FC236}">
                <a16:creationId xmlns:a16="http://schemas.microsoft.com/office/drawing/2014/main" id="{2B27FE3E-DF71-4AC7-BD5D-30972F482C11}"/>
              </a:ext>
            </a:extLst>
          </p:cNvPr>
          <p:cNvSpPr txBox="1"/>
          <p:nvPr/>
        </p:nvSpPr>
        <p:spPr>
          <a:xfrm>
            <a:off x="7516585" y="2064883"/>
            <a:ext cx="3282044" cy="923330"/>
          </a:xfrm>
          <a:prstGeom prst="rect">
            <a:avLst/>
          </a:prstGeom>
          <a:noFill/>
        </p:spPr>
        <p:txBody>
          <a:bodyPr wrap="square">
            <a:spAutoFit/>
          </a:bodyPr>
          <a:lstStyle/>
          <a:p>
            <a:pPr marL="285750" indent="-285750">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80-89</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zh-CN" altLang="en-US"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2001 </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人</a:t>
            </a:r>
            <a:endPar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90-99</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zh-CN" altLang="en-US"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1832 </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人</a:t>
            </a:r>
            <a:endPar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buFont typeface="Arial" panose="020B0604020202020204" pitchFamily="34" charset="0"/>
              <a:buChar char="•"/>
            </a:pP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100</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zh-CN" altLang="en-US"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825</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人</a:t>
            </a:r>
            <a:endParaRPr lang="zh-CN" altLang="en-US" dirty="0"/>
          </a:p>
        </p:txBody>
      </p:sp>
      <p:cxnSp>
        <p:nvCxnSpPr>
          <p:cNvPr id="14" name="直接连接符 13">
            <a:extLst>
              <a:ext uri="{FF2B5EF4-FFF2-40B4-BE49-F238E27FC236}">
                <a16:creationId xmlns:a16="http://schemas.microsoft.com/office/drawing/2014/main" id="{4056E838-34FF-4E5E-B449-460AD87A6BD1}"/>
              </a:ext>
            </a:extLst>
          </p:cNvPr>
          <p:cNvCxnSpPr>
            <a:cxnSpLocks/>
          </p:cNvCxnSpPr>
          <p:nvPr/>
        </p:nvCxnSpPr>
        <p:spPr>
          <a:xfrm>
            <a:off x="7156846" y="3165240"/>
            <a:ext cx="40015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03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91FDDA-F0A6-4BB9-A2AE-810890F14848}"/>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中国高龄老年人血压与死亡率的关系</a:t>
            </a:r>
          </a:p>
        </p:txBody>
      </p:sp>
      <p:sp>
        <p:nvSpPr>
          <p:cNvPr id="4" name="灯片编号占位符 3">
            <a:extLst>
              <a:ext uri="{FF2B5EF4-FFF2-40B4-BE49-F238E27FC236}">
                <a16:creationId xmlns:a16="http://schemas.microsoft.com/office/drawing/2014/main" id="{2B23AB96-7203-4908-A250-50587A58D59D}"/>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23</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pic>
        <p:nvPicPr>
          <p:cNvPr id="5" name="图片 4">
            <a:extLst>
              <a:ext uri="{FF2B5EF4-FFF2-40B4-BE49-F238E27FC236}">
                <a16:creationId xmlns:a16="http://schemas.microsoft.com/office/drawing/2014/main" id="{F7B8B433-314D-48C4-A4DD-7724AA19A446}"/>
              </a:ext>
            </a:extLst>
          </p:cNvPr>
          <p:cNvPicPr/>
          <p:nvPr/>
        </p:nvPicPr>
        <p:blipFill>
          <a:blip r:embed="rId3"/>
          <a:stretch>
            <a:fillRect/>
          </a:stretch>
        </p:blipFill>
        <p:spPr>
          <a:xfrm>
            <a:off x="871352" y="1411685"/>
            <a:ext cx="3928237" cy="4451193"/>
          </a:xfrm>
          <a:prstGeom prst="rect">
            <a:avLst/>
          </a:prstGeom>
        </p:spPr>
      </p:pic>
      <p:grpSp>
        <p:nvGrpSpPr>
          <p:cNvPr id="18" name="组合 17">
            <a:extLst>
              <a:ext uri="{FF2B5EF4-FFF2-40B4-BE49-F238E27FC236}">
                <a16:creationId xmlns:a16="http://schemas.microsoft.com/office/drawing/2014/main" id="{4776258D-38B8-4058-AE5E-AC1AC2A86CC5}"/>
              </a:ext>
            </a:extLst>
          </p:cNvPr>
          <p:cNvGrpSpPr/>
          <p:nvPr/>
        </p:nvGrpSpPr>
        <p:grpSpPr>
          <a:xfrm>
            <a:off x="4976277" y="1568607"/>
            <a:ext cx="6302833" cy="3907782"/>
            <a:chOff x="4889191" y="1384783"/>
            <a:chExt cx="6302833" cy="3907782"/>
          </a:xfrm>
        </p:grpSpPr>
        <p:grpSp>
          <p:nvGrpSpPr>
            <p:cNvPr id="8" name="组合 7">
              <a:extLst>
                <a:ext uri="{FF2B5EF4-FFF2-40B4-BE49-F238E27FC236}">
                  <a16:creationId xmlns:a16="http://schemas.microsoft.com/office/drawing/2014/main" id="{30E877EC-5D29-41F8-B84C-44CFEF5DF4A1}"/>
                </a:ext>
              </a:extLst>
            </p:cNvPr>
            <p:cNvGrpSpPr/>
            <p:nvPr/>
          </p:nvGrpSpPr>
          <p:grpSpPr>
            <a:xfrm>
              <a:off x="4889192" y="1384783"/>
              <a:ext cx="3927600" cy="672618"/>
              <a:chOff x="2386043" y="1286258"/>
              <a:chExt cx="4291284" cy="1404246"/>
            </a:xfrm>
          </p:grpSpPr>
          <p:sp>
            <p:nvSpPr>
              <p:cNvPr id="9" name="任意多边形 83">
                <a:extLst>
                  <a:ext uri="{FF2B5EF4-FFF2-40B4-BE49-F238E27FC236}">
                    <a16:creationId xmlns:a16="http://schemas.microsoft.com/office/drawing/2014/main" id="{F653584E-7C77-4043-8AED-DC586E6CBC73}"/>
                  </a:ext>
                </a:extLst>
              </p:cNvPr>
              <p:cNvSpPr/>
              <p:nvPr/>
            </p:nvSpPr>
            <p:spPr bwMode="auto">
              <a:xfrm rot="16200000">
                <a:off x="3829562" y="-157261"/>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200">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10" name="椭圆 80">
                <a:extLst>
                  <a:ext uri="{FF2B5EF4-FFF2-40B4-BE49-F238E27FC236}">
                    <a16:creationId xmlns:a16="http://schemas.microsoft.com/office/drawing/2014/main" id="{A947836A-E316-43A5-A9BD-3C888FA9F148}"/>
                  </a:ext>
                </a:extLst>
              </p:cNvPr>
              <p:cNvSpPr/>
              <p:nvPr/>
            </p:nvSpPr>
            <p:spPr bwMode="auto">
              <a:xfrm>
                <a:off x="2579059" y="1473570"/>
                <a:ext cx="3905250" cy="1029621"/>
              </a:xfrm>
              <a:prstGeom prst="roundRect">
                <a:avLst>
                  <a:gd name="adj" fmla="val 12967"/>
                </a:avLst>
              </a:prstGeom>
              <a:solidFill>
                <a:srgbClr val="33A9B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高血压增加心血管死亡风险</a:t>
                </a:r>
              </a:p>
            </p:txBody>
          </p:sp>
        </p:grpSp>
        <p:sp>
          <p:nvSpPr>
            <p:cNvPr id="12" name="文本框 11">
              <a:extLst>
                <a:ext uri="{FF2B5EF4-FFF2-40B4-BE49-F238E27FC236}">
                  <a16:creationId xmlns:a16="http://schemas.microsoft.com/office/drawing/2014/main" id="{2B205846-152B-43B4-B4BE-98CB0E800BC2}"/>
                </a:ext>
              </a:extLst>
            </p:cNvPr>
            <p:cNvSpPr txBox="1"/>
            <p:nvPr/>
          </p:nvSpPr>
          <p:spPr>
            <a:xfrm>
              <a:off x="5096024" y="2315855"/>
              <a:ext cx="6096000" cy="879151"/>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每升高</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10mmHg</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，心血管死亡风险增加</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11%</a:t>
              </a:r>
              <a:endPar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SBP&gt;154mmHg</a:t>
              </a:r>
              <a:r>
                <a:rPr lang="zh-CN" altLang="en-US"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预测高心血管死亡风险</a:t>
              </a:r>
              <a:r>
                <a:rPr lang="zh-CN" altLang="en-US"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HR 1.51</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13" name="组合 12">
              <a:extLst>
                <a:ext uri="{FF2B5EF4-FFF2-40B4-BE49-F238E27FC236}">
                  <a16:creationId xmlns:a16="http://schemas.microsoft.com/office/drawing/2014/main" id="{A238C1D3-FBA0-488C-8437-0BD8A14E0E9A}"/>
                </a:ext>
              </a:extLst>
            </p:cNvPr>
            <p:cNvGrpSpPr/>
            <p:nvPr/>
          </p:nvGrpSpPr>
          <p:grpSpPr>
            <a:xfrm>
              <a:off x="4889191" y="3453459"/>
              <a:ext cx="3928237" cy="770197"/>
              <a:chOff x="2386043" y="1286258"/>
              <a:chExt cx="4291284" cy="1404246"/>
            </a:xfrm>
          </p:grpSpPr>
          <p:sp>
            <p:nvSpPr>
              <p:cNvPr id="14" name="任意多边形 83">
                <a:extLst>
                  <a:ext uri="{FF2B5EF4-FFF2-40B4-BE49-F238E27FC236}">
                    <a16:creationId xmlns:a16="http://schemas.microsoft.com/office/drawing/2014/main" id="{049D70DD-32FC-4C86-8B33-AD10AC44C75B}"/>
                  </a:ext>
                </a:extLst>
              </p:cNvPr>
              <p:cNvSpPr/>
              <p:nvPr/>
            </p:nvSpPr>
            <p:spPr bwMode="auto">
              <a:xfrm rot="16200000">
                <a:off x="3829562" y="-157261"/>
                <a:ext cx="1404246" cy="4291284"/>
              </a:xfrm>
              <a:prstGeom prst="roundRect">
                <a:avLst/>
              </a:prstGeom>
              <a:gradFill rotWithShape="1">
                <a:gsLst>
                  <a:gs pos="56000">
                    <a:srgbClr val="ECECEC"/>
                  </a:gs>
                  <a:gs pos="100000">
                    <a:srgbClr val="F7F7F7"/>
                  </a:gs>
                  <a:gs pos="0">
                    <a:schemeClr val="bg1">
                      <a:lumMod val="75000"/>
                    </a:schemeClr>
                  </a:gs>
                </a:gsLst>
                <a:lin ang="12000000" scaled="0"/>
              </a:gradFill>
              <a:ln w="31750">
                <a:gradFill>
                  <a:gsLst>
                    <a:gs pos="0">
                      <a:schemeClr val="bg1"/>
                    </a:gs>
                    <a:gs pos="60000">
                      <a:schemeClr val="bg1">
                        <a:lumMod val="75000"/>
                      </a:schemeClr>
                    </a:gs>
                  </a:gsLst>
                  <a:lin ang="132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200">
                  <a:solidFill>
                    <a:srgbClr val="000000"/>
                  </a:solidFill>
                  <a:latin typeface="Arial" panose="020B0604020202020204" pitchFamily="34" charset="0"/>
                  <a:ea typeface="微软雅黑 Light" panose="020B0502040204020203" pitchFamily="34" charset="-122"/>
                  <a:cs typeface="+mn-ea"/>
                  <a:sym typeface="Arial" panose="020B0604020202020204" pitchFamily="34" charset="0"/>
                </a:endParaRPr>
              </a:p>
            </p:txBody>
          </p:sp>
          <p:sp>
            <p:nvSpPr>
              <p:cNvPr id="15" name="椭圆 80">
                <a:extLst>
                  <a:ext uri="{FF2B5EF4-FFF2-40B4-BE49-F238E27FC236}">
                    <a16:creationId xmlns:a16="http://schemas.microsoft.com/office/drawing/2014/main" id="{8D383F50-D89C-477B-A483-F96EFAF76D26}"/>
                  </a:ext>
                </a:extLst>
              </p:cNvPr>
              <p:cNvSpPr/>
              <p:nvPr/>
            </p:nvSpPr>
            <p:spPr bwMode="auto">
              <a:xfrm>
                <a:off x="2579059" y="1473570"/>
                <a:ext cx="3905250" cy="1029621"/>
              </a:xfrm>
              <a:prstGeom prst="roundRect">
                <a:avLst>
                  <a:gd name="adj" fmla="val 12967"/>
                </a:avLst>
              </a:prstGeom>
              <a:solidFill>
                <a:srgbClr val="EC737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chemeClr val="bg1"/>
                    </a:solidFill>
                    <a:effectLst/>
                    <a:uLnTx/>
                    <a:uFillTx/>
                    <a:ea typeface="微软雅黑 Light" panose="020B0502040204020203" pitchFamily="34" charset="-122"/>
                    <a:cs typeface="+mn-ea"/>
                    <a:sym typeface="Arial" panose="020B0604020202020204" pitchFamily="34" charset="0"/>
                  </a:rPr>
                  <a:t>低血压增加非心血管死亡风险</a:t>
                </a:r>
              </a:p>
            </p:txBody>
          </p:sp>
        </p:grpSp>
        <p:sp>
          <p:nvSpPr>
            <p:cNvPr id="17" name="文本框 16">
              <a:extLst>
                <a:ext uri="{FF2B5EF4-FFF2-40B4-BE49-F238E27FC236}">
                  <a16:creationId xmlns:a16="http://schemas.microsoft.com/office/drawing/2014/main" id="{63A0A456-A055-4956-A1EF-E23DBFDFBFF1}"/>
                </a:ext>
              </a:extLst>
            </p:cNvPr>
            <p:cNvSpPr txBox="1"/>
            <p:nvPr/>
          </p:nvSpPr>
          <p:spPr>
            <a:xfrm>
              <a:off x="5096024" y="4555697"/>
              <a:ext cx="6096000" cy="736868"/>
            </a:xfrm>
            <a:prstGeom prst="rect">
              <a:avLst/>
            </a:prstGeom>
            <a:noFill/>
          </p:spPr>
          <p:txBody>
            <a:bodyPr wrap="square">
              <a:spAutoFit/>
            </a:bodyPr>
            <a:lstStyle/>
            <a:p>
              <a:pPr marL="285750" indent="-285750" algn="just">
                <a:spcAft>
                  <a:spcPts val="0"/>
                </a:spcAft>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每升高</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10mmHg</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，非心血管死亡风险降低</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5%</a:t>
              </a:r>
              <a:endPar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SBP&lt;107mmHg</a:t>
              </a:r>
              <a:r>
                <a:rPr lang="zh-CN" altLang="en-US"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预测高非心血管死亡风险，</a:t>
              </a:r>
              <a:r>
                <a:rPr lang="en-US"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HR1.58</a:t>
              </a:r>
              <a:endParaRPr lang="zh-CN" altLang="zh-CN" sz="18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grpSp>
    </p:spTree>
    <p:extLst>
      <p:ext uri="{BB962C8B-B14F-4D97-AF65-F5344CB8AC3E}">
        <p14:creationId xmlns:p14="http://schemas.microsoft.com/office/powerpoint/2010/main" val="42435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9D3F2B-FFE2-4DF9-819A-CB5EF30FB398}"/>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高龄老年高血压的药物治疗原则</a:t>
            </a:r>
          </a:p>
        </p:txBody>
      </p:sp>
      <p:sp>
        <p:nvSpPr>
          <p:cNvPr id="3" name="页脚占位符 2">
            <a:extLst>
              <a:ext uri="{FF2B5EF4-FFF2-40B4-BE49-F238E27FC236}">
                <a16:creationId xmlns:a16="http://schemas.microsoft.com/office/drawing/2014/main" id="{3BF7F0F5-F743-431A-A771-2D220B1EB1FF}"/>
              </a:ext>
            </a:extLst>
          </p:cNvPr>
          <p:cNvSpPr>
            <a:spLocks noGrp="1"/>
          </p:cNvSpPr>
          <p:nvPr>
            <p:ph type="ftr" sz="quarter" idx="11"/>
          </p:nvPr>
        </p:nvSpPr>
        <p:spPr/>
        <p:txBody>
          <a:bodyPr/>
          <a:lstStyle/>
          <a:p>
            <a:r>
              <a:rPr lang="en-US" altLang="zh-CN">
                <a:latin typeface="Arial" panose="020B0604020202020204" pitchFamily="34" charset="0"/>
                <a:ea typeface="微软雅黑 Light" panose="020B0502040204020203" pitchFamily="34" charset="-122"/>
                <a:sym typeface="Arial" panose="020B0604020202020204" pitchFamily="34" charset="0"/>
              </a:rPr>
              <a:t>www.islide.cc</a:t>
            </a:r>
            <a:endParaRPr lang="zh-CN" altLang="en-US" dirty="0">
              <a:latin typeface="Arial" panose="020B0604020202020204" pitchFamily="34" charset="0"/>
              <a:ea typeface="微软雅黑 Light" panose="020B0502040204020203" pitchFamily="34" charset="-122"/>
              <a:sym typeface="Arial" panose="020B0604020202020204" pitchFamily="34" charset="0"/>
            </a:endParaRPr>
          </a:p>
        </p:txBody>
      </p:sp>
      <p:sp>
        <p:nvSpPr>
          <p:cNvPr id="4" name="灯片编号占位符 3">
            <a:extLst>
              <a:ext uri="{FF2B5EF4-FFF2-40B4-BE49-F238E27FC236}">
                <a16:creationId xmlns:a16="http://schemas.microsoft.com/office/drawing/2014/main" id="{31A7D7CA-D7E4-4D18-865A-A12FAB581459}"/>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24</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 name="灯片编号占位符 3">
            <a:extLst>
              <a:ext uri="{FF2B5EF4-FFF2-40B4-BE49-F238E27FC236}">
                <a16:creationId xmlns:a16="http://schemas.microsoft.com/office/drawing/2014/main" id="{4B01B34C-82AC-4CC4-A5F2-5CA2F613EC1F}"/>
              </a:ext>
            </a:extLst>
          </p:cNvPr>
          <p:cNvSpPr txBox="1">
            <a:spLocks/>
          </p:cNvSpPr>
          <p:nvPr/>
        </p:nvSpPr>
        <p:spPr>
          <a:xfrm>
            <a:off x="8610599" y="6240463"/>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24</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 name="组合 5">
            <a:extLst>
              <a:ext uri="{FF2B5EF4-FFF2-40B4-BE49-F238E27FC236}">
                <a16:creationId xmlns:a16="http://schemas.microsoft.com/office/drawing/2014/main" id="{6568B650-F51E-4B68-B26A-13DAD573A8C8}"/>
              </a:ext>
            </a:extLst>
          </p:cNvPr>
          <p:cNvGrpSpPr/>
          <p:nvPr/>
        </p:nvGrpSpPr>
        <p:grpSpPr>
          <a:xfrm>
            <a:off x="5006153" y="1352212"/>
            <a:ext cx="1842479" cy="969591"/>
            <a:chOff x="5046406" y="1249706"/>
            <a:chExt cx="1583023" cy="772552"/>
          </a:xfrm>
        </p:grpSpPr>
        <p:grpSp>
          <p:nvGrpSpPr>
            <p:cNvPr id="7" name="组合 6">
              <a:extLst>
                <a:ext uri="{FF2B5EF4-FFF2-40B4-BE49-F238E27FC236}">
                  <a16:creationId xmlns:a16="http://schemas.microsoft.com/office/drawing/2014/main" id="{5BDAE9ED-9945-4B24-BAC1-ECA832D816D4}"/>
                </a:ext>
              </a:extLst>
            </p:cNvPr>
            <p:cNvGrpSpPr/>
            <p:nvPr/>
          </p:nvGrpSpPr>
          <p:grpSpPr>
            <a:xfrm>
              <a:off x="5046406" y="1249706"/>
              <a:ext cx="1583023" cy="772552"/>
              <a:chOff x="1612612" y="4305979"/>
              <a:chExt cx="1583023" cy="772552"/>
            </a:xfrm>
          </p:grpSpPr>
          <p:grpSp>
            <p:nvGrpSpPr>
              <p:cNvPr id="15" name="组合 14">
                <a:extLst>
                  <a:ext uri="{FF2B5EF4-FFF2-40B4-BE49-F238E27FC236}">
                    <a16:creationId xmlns:a16="http://schemas.microsoft.com/office/drawing/2014/main" id="{B3B07D5B-FF13-4D7F-9682-68B267CCDB45}"/>
                  </a:ext>
                </a:extLst>
              </p:cNvPr>
              <p:cNvGrpSpPr/>
              <p:nvPr/>
            </p:nvGrpSpPr>
            <p:grpSpPr>
              <a:xfrm>
                <a:off x="1612612" y="4305979"/>
                <a:ext cx="1583023" cy="772552"/>
                <a:chOff x="1612612" y="4305979"/>
                <a:chExt cx="1583023" cy="772552"/>
              </a:xfrm>
            </p:grpSpPr>
            <p:sp>
              <p:nvSpPr>
                <p:cNvPr id="17" name="任意多边形 108">
                  <a:extLst>
                    <a:ext uri="{FF2B5EF4-FFF2-40B4-BE49-F238E27FC236}">
                      <a16:creationId xmlns:a16="http://schemas.microsoft.com/office/drawing/2014/main" id="{D3DA35B2-ACC9-4C52-B4AC-CC8CF489C56D}"/>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8" name="任意多边形 109">
                  <a:extLst>
                    <a:ext uri="{FF2B5EF4-FFF2-40B4-BE49-F238E27FC236}">
                      <a16:creationId xmlns:a16="http://schemas.microsoft.com/office/drawing/2014/main" id="{BBDD3D6C-0275-4292-99F3-69ED45E48ECF}"/>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9" name="任意多边形 110">
                  <a:extLst>
                    <a:ext uri="{FF2B5EF4-FFF2-40B4-BE49-F238E27FC236}">
                      <a16:creationId xmlns:a16="http://schemas.microsoft.com/office/drawing/2014/main" id="{8C9AFD36-E486-405E-85E6-C0ACFA968124}"/>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6" name="矩形 15">
                <a:extLst>
                  <a:ext uri="{FF2B5EF4-FFF2-40B4-BE49-F238E27FC236}">
                    <a16:creationId xmlns:a16="http://schemas.microsoft.com/office/drawing/2014/main" id="{D500DF88-0BA6-44A4-9577-C06320097AB0}"/>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8" name="Group 198">
              <a:extLst>
                <a:ext uri="{FF2B5EF4-FFF2-40B4-BE49-F238E27FC236}">
                  <a16:creationId xmlns:a16="http://schemas.microsoft.com/office/drawing/2014/main" id="{C163299A-F1A2-4500-8D1C-57C8BA63402E}"/>
                </a:ext>
              </a:extLst>
            </p:cNvPr>
            <p:cNvGrpSpPr>
              <a:grpSpLocks noChangeAspect="1"/>
            </p:cNvGrpSpPr>
            <p:nvPr/>
          </p:nvGrpSpPr>
          <p:grpSpPr bwMode="auto">
            <a:xfrm>
              <a:off x="5750983" y="1453631"/>
              <a:ext cx="427208" cy="328539"/>
              <a:chOff x="2216" y="2944"/>
              <a:chExt cx="394" cy="303"/>
            </a:xfrm>
            <a:solidFill>
              <a:schemeClr val="bg1"/>
            </a:solidFill>
            <a:effectLst>
              <a:outerShdw blurRad="50800" dist="25400" dir="2700000" algn="tl" rotWithShape="0">
                <a:prstClr val="black">
                  <a:alpha val="30000"/>
                </a:prstClr>
              </a:outerShdw>
            </a:effectLst>
          </p:grpSpPr>
          <p:sp>
            <p:nvSpPr>
              <p:cNvPr id="9" name="Line 203">
                <a:extLst>
                  <a:ext uri="{FF2B5EF4-FFF2-40B4-BE49-F238E27FC236}">
                    <a16:creationId xmlns:a16="http://schemas.microsoft.com/office/drawing/2014/main" id="{E82A478F-F8BF-4ED3-AD7F-A3E1261AC97C}"/>
                  </a:ext>
                </a:extLst>
              </p:cNvPr>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0" name="Line 204">
                <a:extLst>
                  <a:ext uri="{FF2B5EF4-FFF2-40B4-BE49-F238E27FC236}">
                    <a16:creationId xmlns:a16="http://schemas.microsoft.com/office/drawing/2014/main" id="{1338744C-4D44-4D85-8071-56B6A80FB728}"/>
                  </a:ext>
                </a:extLst>
              </p:cNvPr>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1" name="Freeform 205">
                <a:extLst>
                  <a:ext uri="{FF2B5EF4-FFF2-40B4-BE49-F238E27FC236}">
                    <a16:creationId xmlns:a16="http://schemas.microsoft.com/office/drawing/2014/main" id="{4C10AA5C-2520-4CE5-B531-9C1EC0DE16E5}"/>
                  </a:ext>
                </a:extLst>
              </p:cNvPr>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2" name="Freeform 206">
                <a:extLst>
                  <a:ext uri="{FF2B5EF4-FFF2-40B4-BE49-F238E27FC236}">
                    <a16:creationId xmlns:a16="http://schemas.microsoft.com/office/drawing/2014/main" id="{CE8D8887-FF24-44D5-A96C-2A71505C8A7D}"/>
                  </a:ext>
                </a:extLst>
              </p:cNvPr>
              <p:cNvSpPr>
                <a:spLocks/>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3" name="Freeform 207">
                <a:extLst>
                  <a:ext uri="{FF2B5EF4-FFF2-40B4-BE49-F238E27FC236}">
                    <a16:creationId xmlns:a16="http://schemas.microsoft.com/office/drawing/2014/main" id="{338C42B7-3494-4FB8-BBBF-494FF93BFDF7}"/>
                  </a:ext>
                </a:extLst>
              </p:cNvPr>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Freeform 208">
                <a:extLst>
                  <a:ext uri="{FF2B5EF4-FFF2-40B4-BE49-F238E27FC236}">
                    <a16:creationId xmlns:a16="http://schemas.microsoft.com/office/drawing/2014/main" id="{121C071E-948A-4A57-A75C-C8020DA9637A}"/>
                  </a:ext>
                </a:extLst>
              </p:cNvPr>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20" name="组合 19">
            <a:extLst>
              <a:ext uri="{FF2B5EF4-FFF2-40B4-BE49-F238E27FC236}">
                <a16:creationId xmlns:a16="http://schemas.microsoft.com/office/drawing/2014/main" id="{F91A2C5A-15D8-47AF-BF0D-3EE6516AC41B}"/>
              </a:ext>
            </a:extLst>
          </p:cNvPr>
          <p:cNvGrpSpPr/>
          <p:nvPr/>
        </p:nvGrpSpPr>
        <p:grpSpPr>
          <a:xfrm>
            <a:off x="1199950" y="5187986"/>
            <a:ext cx="1677827" cy="966603"/>
            <a:chOff x="1776188" y="4305978"/>
            <a:chExt cx="1441557" cy="770171"/>
          </a:xfrm>
        </p:grpSpPr>
        <p:grpSp>
          <p:nvGrpSpPr>
            <p:cNvPr id="21" name="组合 20">
              <a:extLst>
                <a:ext uri="{FF2B5EF4-FFF2-40B4-BE49-F238E27FC236}">
                  <a16:creationId xmlns:a16="http://schemas.microsoft.com/office/drawing/2014/main" id="{F7AFB86B-EC47-4BEB-AAA2-1A71FEE6BCB0}"/>
                </a:ext>
              </a:extLst>
            </p:cNvPr>
            <p:cNvGrpSpPr/>
            <p:nvPr/>
          </p:nvGrpSpPr>
          <p:grpSpPr>
            <a:xfrm>
              <a:off x="1776188" y="4305978"/>
              <a:ext cx="1441557" cy="770171"/>
              <a:chOff x="1612612" y="4305978"/>
              <a:chExt cx="1441557" cy="770171"/>
            </a:xfrm>
          </p:grpSpPr>
          <p:grpSp>
            <p:nvGrpSpPr>
              <p:cNvPr id="30" name="组合 29">
                <a:extLst>
                  <a:ext uri="{FF2B5EF4-FFF2-40B4-BE49-F238E27FC236}">
                    <a16:creationId xmlns:a16="http://schemas.microsoft.com/office/drawing/2014/main" id="{8BDC1860-247A-49F9-B5BD-9CB98DBB3CBB}"/>
                  </a:ext>
                </a:extLst>
              </p:cNvPr>
              <p:cNvGrpSpPr/>
              <p:nvPr/>
            </p:nvGrpSpPr>
            <p:grpSpPr>
              <a:xfrm>
                <a:off x="1612612" y="4305978"/>
                <a:ext cx="1441557" cy="770171"/>
                <a:chOff x="1612612" y="4305978"/>
                <a:chExt cx="1441557" cy="770171"/>
              </a:xfrm>
            </p:grpSpPr>
            <p:sp>
              <p:nvSpPr>
                <p:cNvPr id="32" name="任意多边形 124">
                  <a:extLst>
                    <a:ext uri="{FF2B5EF4-FFF2-40B4-BE49-F238E27FC236}">
                      <a16:creationId xmlns:a16="http://schemas.microsoft.com/office/drawing/2014/main" id="{D0A544BC-CC99-4F14-8CF4-DA4461C5E24A}"/>
                    </a:ext>
                  </a:extLst>
                </p:cNvPr>
                <p:cNvSpPr/>
                <p:nvPr/>
              </p:nvSpPr>
              <p:spPr>
                <a:xfrm>
                  <a:off x="1612612" y="4305978"/>
                  <a:ext cx="1340135" cy="770171"/>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135" h="770171">
                      <a:moveTo>
                        <a:pt x="0" y="372499"/>
                      </a:moveTo>
                      <a:lnTo>
                        <a:pt x="587660" y="0"/>
                      </a:lnTo>
                      <a:lnTo>
                        <a:pt x="1340135" y="0"/>
                      </a:lnTo>
                      <a:lnTo>
                        <a:pt x="1340135" y="770171"/>
                      </a:lnTo>
                      <a:lnTo>
                        <a:pt x="587660" y="770171"/>
                      </a:lnTo>
                      <a:lnTo>
                        <a:pt x="0" y="37249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3" name="任意多边形 125">
                  <a:extLst>
                    <a:ext uri="{FF2B5EF4-FFF2-40B4-BE49-F238E27FC236}">
                      <a16:creationId xmlns:a16="http://schemas.microsoft.com/office/drawing/2014/main" id="{6338E365-04AC-47EF-8568-C7198F6EFB5D}"/>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4" name="任意多边形 126">
                  <a:extLst>
                    <a:ext uri="{FF2B5EF4-FFF2-40B4-BE49-F238E27FC236}">
                      <a16:creationId xmlns:a16="http://schemas.microsoft.com/office/drawing/2014/main" id="{9BEEE949-CE61-4612-B217-204BAFE43C91}"/>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1" name="矩形 30">
                <a:extLst>
                  <a:ext uri="{FF2B5EF4-FFF2-40B4-BE49-F238E27FC236}">
                    <a16:creationId xmlns:a16="http://schemas.microsoft.com/office/drawing/2014/main" id="{F6C88A0C-3424-4E46-9266-D6949B3C7505}"/>
                  </a:ext>
                </a:extLst>
              </p:cNvPr>
              <p:cNvSpPr/>
              <p:nvPr/>
            </p:nvSpPr>
            <p:spPr>
              <a:xfrm>
                <a:off x="2762250" y="4305978"/>
                <a:ext cx="237154" cy="770171"/>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2" name="Group 181">
              <a:extLst>
                <a:ext uri="{FF2B5EF4-FFF2-40B4-BE49-F238E27FC236}">
                  <a16:creationId xmlns:a16="http://schemas.microsoft.com/office/drawing/2014/main" id="{05673209-BD71-4936-8045-F42B973EDB4B}"/>
                </a:ext>
              </a:extLst>
            </p:cNvPr>
            <p:cNvGrpSpPr>
              <a:grpSpLocks noChangeAspect="1"/>
            </p:cNvGrpSpPr>
            <p:nvPr/>
          </p:nvGrpSpPr>
          <p:grpSpPr bwMode="auto">
            <a:xfrm>
              <a:off x="2470095" y="4469247"/>
              <a:ext cx="445641" cy="442387"/>
              <a:chOff x="2160" y="2262"/>
              <a:chExt cx="411" cy="408"/>
            </a:xfrm>
            <a:solidFill>
              <a:schemeClr val="bg1"/>
            </a:solidFill>
            <a:effectLst>
              <a:outerShdw blurRad="50800" dist="25400" dir="2700000" algn="tl" rotWithShape="0">
                <a:prstClr val="black">
                  <a:alpha val="30000"/>
                </a:prstClr>
              </a:outerShdw>
            </a:effectLst>
          </p:grpSpPr>
          <p:sp>
            <p:nvSpPr>
              <p:cNvPr id="23" name="Freeform 189">
                <a:extLst>
                  <a:ext uri="{FF2B5EF4-FFF2-40B4-BE49-F238E27FC236}">
                    <a16:creationId xmlns:a16="http://schemas.microsoft.com/office/drawing/2014/main" id="{C8B56984-F5ED-4FA5-AFBA-B4DB33D0A73F}"/>
                  </a:ext>
                </a:extLst>
              </p:cNvPr>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4" name="Freeform 190">
                <a:extLst>
                  <a:ext uri="{FF2B5EF4-FFF2-40B4-BE49-F238E27FC236}">
                    <a16:creationId xmlns:a16="http://schemas.microsoft.com/office/drawing/2014/main" id="{2B3CD106-80CA-489A-93A4-A01BA7E81343}"/>
                  </a:ext>
                </a:extLst>
              </p:cNvPr>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5" name="Freeform 191">
                <a:extLst>
                  <a:ext uri="{FF2B5EF4-FFF2-40B4-BE49-F238E27FC236}">
                    <a16:creationId xmlns:a16="http://schemas.microsoft.com/office/drawing/2014/main" id="{55ED7AFC-51F2-4522-BB68-84980A24D51D}"/>
                  </a:ext>
                </a:extLst>
              </p:cNvPr>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6" name="Freeform 192">
                <a:extLst>
                  <a:ext uri="{FF2B5EF4-FFF2-40B4-BE49-F238E27FC236}">
                    <a16:creationId xmlns:a16="http://schemas.microsoft.com/office/drawing/2014/main" id="{A2D03ADE-1044-4467-BFA9-D4B0F3FA787F}"/>
                  </a:ext>
                </a:extLst>
              </p:cNvPr>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7" name="Freeform 193">
                <a:extLst>
                  <a:ext uri="{FF2B5EF4-FFF2-40B4-BE49-F238E27FC236}">
                    <a16:creationId xmlns:a16="http://schemas.microsoft.com/office/drawing/2014/main" id="{9C4C3949-36F9-49A3-BB20-A866E4044C47}"/>
                  </a:ext>
                </a:extLst>
              </p:cNvPr>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8" name="Freeform 194">
                <a:extLst>
                  <a:ext uri="{FF2B5EF4-FFF2-40B4-BE49-F238E27FC236}">
                    <a16:creationId xmlns:a16="http://schemas.microsoft.com/office/drawing/2014/main" id="{460E468F-9E17-4495-8B70-132809E6CF26}"/>
                  </a:ext>
                </a:extLst>
              </p:cNvPr>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9" name="Freeform 195">
                <a:extLst>
                  <a:ext uri="{FF2B5EF4-FFF2-40B4-BE49-F238E27FC236}">
                    <a16:creationId xmlns:a16="http://schemas.microsoft.com/office/drawing/2014/main" id="{EE800FC6-DAED-4142-A08D-E75D6B0EAF73}"/>
                  </a:ext>
                </a:extLst>
              </p:cNvPr>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35" name="组合 34">
            <a:extLst>
              <a:ext uri="{FF2B5EF4-FFF2-40B4-BE49-F238E27FC236}">
                <a16:creationId xmlns:a16="http://schemas.microsoft.com/office/drawing/2014/main" id="{8EE5378C-C1DA-4608-9E31-2949E7D5493F}"/>
              </a:ext>
            </a:extLst>
          </p:cNvPr>
          <p:cNvGrpSpPr/>
          <p:nvPr/>
        </p:nvGrpSpPr>
        <p:grpSpPr>
          <a:xfrm>
            <a:off x="2074102" y="4213412"/>
            <a:ext cx="1842479" cy="969591"/>
            <a:chOff x="2527243" y="3529456"/>
            <a:chExt cx="1583023" cy="772552"/>
          </a:xfrm>
        </p:grpSpPr>
        <p:grpSp>
          <p:nvGrpSpPr>
            <p:cNvPr id="36" name="组合 35">
              <a:extLst>
                <a:ext uri="{FF2B5EF4-FFF2-40B4-BE49-F238E27FC236}">
                  <a16:creationId xmlns:a16="http://schemas.microsoft.com/office/drawing/2014/main" id="{0269E12A-D8F7-475B-BD44-7B7092D4E697}"/>
                </a:ext>
              </a:extLst>
            </p:cNvPr>
            <p:cNvGrpSpPr/>
            <p:nvPr/>
          </p:nvGrpSpPr>
          <p:grpSpPr>
            <a:xfrm>
              <a:off x="2527243" y="3529456"/>
              <a:ext cx="1583023" cy="772552"/>
              <a:chOff x="1612612" y="4305979"/>
              <a:chExt cx="1583023" cy="772552"/>
            </a:xfrm>
          </p:grpSpPr>
          <p:grpSp>
            <p:nvGrpSpPr>
              <p:cNvPr id="38" name="组合 37">
                <a:extLst>
                  <a:ext uri="{FF2B5EF4-FFF2-40B4-BE49-F238E27FC236}">
                    <a16:creationId xmlns:a16="http://schemas.microsoft.com/office/drawing/2014/main" id="{FAD708E7-EF3D-473F-9B19-31FD621E8A28}"/>
                  </a:ext>
                </a:extLst>
              </p:cNvPr>
              <p:cNvGrpSpPr/>
              <p:nvPr/>
            </p:nvGrpSpPr>
            <p:grpSpPr>
              <a:xfrm>
                <a:off x="1612612" y="4305979"/>
                <a:ext cx="1583023" cy="772552"/>
                <a:chOff x="1612612" y="4305979"/>
                <a:chExt cx="1583023" cy="772552"/>
              </a:xfrm>
            </p:grpSpPr>
            <p:sp>
              <p:nvSpPr>
                <p:cNvPr id="40" name="任意多边形 132">
                  <a:extLst>
                    <a:ext uri="{FF2B5EF4-FFF2-40B4-BE49-F238E27FC236}">
                      <a16:creationId xmlns:a16="http://schemas.microsoft.com/office/drawing/2014/main" id="{7FCC394A-6D15-4AFE-AB4E-954150AF7733}"/>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F63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1" name="任意多边形 133">
                  <a:extLst>
                    <a:ext uri="{FF2B5EF4-FFF2-40B4-BE49-F238E27FC236}">
                      <a16:creationId xmlns:a16="http://schemas.microsoft.com/office/drawing/2014/main" id="{7D36754C-8F3E-4A9D-AC66-B20EBA884401}"/>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2" name="任意多边形 134">
                  <a:extLst>
                    <a:ext uri="{FF2B5EF4-FFF2-40B4-BE49-F238E27FC236}">
                      <a16:creationId xmlns:a16="http://schemas.microsoft.com/office/drawing/2014/main" id="{241DF601-199C-4204-A209-BE844BB77227}"/>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9" name="矩形 38">
                <a:extLst>
                  <a:ext uri="{FF2B5EF4-FFF2-40B4-BE49-F238E27FC236}">
                    <a16:creationId xmlns:a16="http://schemas.microsoft.com/office/drawing/2014/main" id="{A0F3A5F7-C93E-415D-8A96-74297CF37F52}"/>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7" name="Freeform 19">
              <a:extLst>
                <a:ext uri="{FF2B5EF4-FFF2-40B4-BE49-F238E27FC236}">
                  <a16:creationId xmlns:a16="http://schemas.microsoft.com/office/drawing/2014/main" id="{9080A4B7-CFAE-499F-8192-8668BBD73F52}"/>
                </a:ext>
              </a:extLst>
            </p:cNvPr>
            <p:cNvSpPr>
              <a:spLocks/>
            </p:cNvSpPr>
            <p:nvPr/>
          </p:nvSpPr>
          <p:spPr bwMode="auto">
            <a:xfrm>
              <a:off x="3326988" y="3689644"/>
              <a:ext cx="230657" cy="45145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a:outerShdw blurRad="508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3" name="组合 42">
            <a:extLst>
              <a:ext uri="{FF2B5EF4-FFF2-40B4-BE49-F238E27FC236}">
                <a16:creationId xmlns:a16="http://schemas.microsoft.com/office/drawing/2014/main" id="{1FF9C169-293C-4D23-8514-89B55C652EEB}"/>
              </a:ext>
            </a:extLst>
          </p:cNvPr>
          <p:cNvGrpSpPr/>
          <p:nvPr/>
        </p:nvGrpSpPr>
        <p:grpSpPr>
          <a:xfrm>
            <a:off x="3050578" y="3256829"/>
            <a:ext cx="1842479" cy="969591"/>
            <a:chOff x="3366213" y="2767269"/>
            <a:chExt cx="1583023" cy="772552"/>
          </a:xfrm>
        </p:grpSpPr>
        <p:grpSp>
          <p:nvGrpSpPr>
            <p:cNvPr id="44" name="组合 43">
              <a:extLst>
                <a:ext uri="{FF2B5EF4-FFF2-40B4-BE49-F238E27FC236}">
                  <a16:creationId xmlns:a16="http://schemas.microsoft.com/office/drawing/2014/main" id="{FCD47CE0-E40A-4918-A671-C554A7229250}"/>
                </a:ext>
              </a:extLst>
            </p:cNvPr>
            <p:cNvGrpSpPr/>
            <p:nvPr/>
          </p:nvGrpSpPr>
          <p:grpSpPr>
            <a:xfrm>
              <a:off x="3366213" y="2767269"/>
              <a:ext cx="1583023" cy="772552"/>
              <a:chOff x="1612612" y="4305979"/>
              <a:chExt cx="1583023" cy="772552"/>
            </a:xfrm>
          </p:grpSpPr>
          <p:grpSp>
            <p:nvGrpSpPr>
              <p:cNvPr id="46" name="组合 45">
                <a:extLst>
                  <a:ext uri="{FF2B5EF4-FFF2-40B4-BE49-F238E27FC236}">
                    <a16:creationId xmlns:a16="http://schemas.microsoft.com/office/drawing/2014/main" id="{5F0986E4-CE42-4320-B7D4-817A8195884C}"/>
                  </a:ext>
                </a:extLst>
              </p:cNvPr>
              <p:cNvGrpSpPr/>
              <p:nvPr/>
            </p:nvGrpSpPr>
            <p:grpSpPr>
              <a:xfrm>
                <a:off x="1612612" y="4305979"/>
                <a:ext cx="1583023" cy="772552"/>
                <a:chOff x="1612612" y="4305979"/>
                <a:chExt cx="1583023" cy="772552"/>
              </a:xfrm>
            </p:grpSpPr>
            <p:sp>
              <p:nvSpPr>
                <p:cNvPr id="48" name="任意多边形 140">
                  <a:extLst>
                    <a:ext uri="{FF2B5EF4-FFF2-40B4-BE49-F238E27FC236}">
                      <a16:creationId xmlns:a16="http://schemas.microsoft.com/office/drawing/2014/main" id="{76F7D6A9-3B0F-4DE5-B095-90F8C282E0D7}"/>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9" name="任意多边形 141">
                  <a:extLst>
                    <a:ext uri="{FF2B5EF4-FFF2-40B4-BE49-F238E27FC236}">
                      <a16:creationId xmlns:a16="http://schemas.microsoft.com/office/drawing/2014/main" id="{DC11F223-E3F0-463F-9B1A-9974E77A478A}"/>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0" name="任意多边形 142">
                  <a:extLst>
                    <a:ext uri="{FF2B5EF4-FFF2-40B4-BE49-F238E27FC236}">
                      <a16:creationId xmlns:a16="http://schemas.microsoft.com/office/drawing/2014/main" id="{E122407E-A00B-473D-821D-E9F5E7A802FB}"/>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47" name="矩形 46">
                <a:extLst>
                  <a:ext uri="{FF2B5EF4-FFF2-40B4-BE49-F238E27FC236}">
                    <a16:creationId xmlns:a16="http://schemas.microsoft.com/office/drawing/2014/main" id="{89EFC563-47D2-497D-AE7D-12D0F0D4DC0E}"/>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45" name="Freeform 28">
              <a:extLst>
                <a:ext uri="{FF2B5EF4-FFF2-40B4-BE49-F238E27FC236}">
                  <a16:creationId xmlns:a16="http://schemas.microsoft.com/office/drawing/2014/main" id="{9B50E812-D2EA-47C6-9B3D-BFA93913EF0D}"/>
                </a:ext>
              </a:extLst>
            </p:cNvPr>
            <p:cNvSpPr>
              <a:spLocks noEditPoints="1"/>
            </p:cNvSpPr>
            <p:nvPr/>
          </p:nvSpPr>
          <p:spPr bwMode="auto">
            <a:xfrm>
              <a:off x="4051887" y="2954617"/>
              <a:ext cx="472157" cy="382456"/>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a:outerShdw blurRad="50800" dist="254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1" name="组合 50">
            <a:extLst>
              <a:ext uri="{FF2B5EF4-FFF2-40B4-BE49-F238E27FC236}">
                <a16:creationId xmlns:a16="http://schemas.microsoft.com/office/drawing/2014/main" id="{ED994EBF-F173-413F-9B1C-B93E06BD9149}"/>
              </a:ext>
            </a:extLst>
          </p:cNvPr>
          <p:cNvGrpSpPr/>
          <p:nvPr/>
        </p:nvGrpSpPr>
        <p:grpSpPr>
          <a:xfrm>
            <a:off x="4030749" y="2299133"/>
            <a:ext cx="1842479" cy="969591"/>
            <a:chOff x="4208358" y="2004195"/>
            <a:chExt cx="1583023" cy="772552"/>
          </a:xfrm>
        </p:grpSpPr>
        <p:grpSp>
          <p:nvGrpSpPr>
            <p:cNvPr id="52" name="组合 51">
              <a:extLst>
                <a:ext uri="{FF2B5EF4-FFF2-40B4-BE49-F238E27FC236}">
                  <a16:creationId xmlns:a16="http://schemas.microsoft.com/office/drawing/2014/main" id="{D246E8BD-02A7-47CB-A376-F7225CB2836E}"/>
                </a:ext>
              </a:extLst>
            </p:cNvPr>
            <p:cNvGrpSpPr/>
            <p:nvPr/>
          </p:nvGrpSpPr>
          <p:grpSpPr>
            <a:xfrm>
              <a:off x="4208358" y="2004195"/>
              <a:ext cx="1583023" cy="772552"/>
              <a:chOff x="1612612" y="4305979"/>
              <a:chExt cx="1583023" cy="772552"/>
            </a:xfrm>
          </p:grpSpPr>
          <p:grpSp>
            <p:nvGrpSpPr>
              <p:cNvPr id="56" name="组合 55">
                <a:extLst>
                  <a:ext uri="{FF2B5EF4-FFF2-40B4-BE49-F238E27FC236}">
                    <a16:creationId xmlns:a16="http://schemas.microsoft.com/office/drawing/2014/main" id="{6379377D-9CF6-454C-8D31-4C876BC1D8FF}"/>
                  </a:ext>
                </a:extLst>
              </p:cNvPr>
              <p:cNvGrpSpPr/>
              <p:nvPr/>
            </p:nvGrpSpPr>
            <p:grpSpPr>
              <a:xfrm>
                <a:off x="1612612" y="4305979"/>
                <a:ext cx="1583023" cy="772552"/>
                <a:chOff x="1612612" y="4305979"/>
                <a:chExt cx="1583023" cy="772552"/>
              </a:xfrm>
            </p:grpSpPr>
            <p:sp>
              <p:nvSpPr>
                <p:cNvPr id="58" name="任意多边形 150">
                  <a:extLst>
                    <a:ext uri="{FF2B5EF4-FFF2-40B4-BE49-F238E27FC236}">
                      <a16:creationId xmlns:a16="http://schemas.microsoft.com/office/drawing/2014/main" id="{86D874EF-2F00-48DE-9883-C3C648E8CCB4}"/>
                    </a:ext>
                  </a:extLst>
                </p:cNvPr>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9" name="任意多边形 151">
                  <a:extLst>
                    <a:ext uri="{FF2B5EF4-FFF2-40B4-BE49-F238E27FC236}">
                      <a16:creationId xmlns:a16="http://schemas.microsoft.com/office/drawing/2014/main" id="{29EBC572-B5A1-42AF-B0E5-A36353311B4A}"/>
                    </a:ext>
                  </a:extLst>
                </p:cNvPr>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0" name="任意多边形 152">
                  <a:extLst>
                    <a:ext uri="{FF2B5EF4-FFF2-40B4-BE49-F238E27FC236}">
                      <a16:creationId xmlns:a16="http://schemas.microsoft.com/office/drawing/2014/main" id="{03EBEC12-0E4A-42BE-B67C-24366D0B2CBE}"/>
                    </a:ext>
                  </a:extLst>
                </p:cNvPr>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57" name="矩形 56">
                <a:extLst>
                  <a:ext uri="{FF2B5EF4-FFF2-40B4-BE49-F238E27FC236}">
                    <a16:creationId xmlns:a16="http://schemas.microsoft.com/office/drawing/2014/main" id="{E2D6EA5E-8693-41D5-B8DC-C2117E093C6D}"/>
                  </a:ext>
                </a:extLst>
              </p:cNvPr>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3" name="Group 22">
              <a:extLst>
                <a:ext uri="{FF2B5EF4-FFF2-40B4-BE49-F238E27FC236}">
                  <a16:creationId xmlns:a16="http://schemas.microsoft.com/office/drawing/2014/main" id="{946AC115-6FBA-496A-BCD0-74DCCDE0F258}"/>
                </a:ext>
              </a:extLst>
            </p:cNvPr>
            <p:cNvGrpSpPr>
              <a:grpSpLocks noChangeAspect="1"/>
            </p:cNvGrpSpPr>
            <p:nvPr/>
          </p:nvGrpSpPr>
          <p:grpSpPr bwMode="auto">
            <a:xfrm>
              <a:off x="4915877" y="2206054"/>
              <a:ext cx="363329" cy="363329"/>
              <a:chOff x="3617" y="1935"/>
              <a:chExt cx="446" cy="446"/>
            </a:xfrm>
            <a:solidFill>
              <a:schemeClr val="bg1"/>
            </a:solidFill>
            <a:effectLst>
              <a:outerShdw blurRad="50800" dist="25400" dir="2700000" algn="tl" rotWithShape="0">
                <a:prstClr val="black">
                  <a:alpha val="30000"/>
                </a:prstClr>
              </a:outerShdw>
            </a:effectLst>
          </p:grpSpPr>
          <p:sp>
            <p:nvSpPr>
              <p:cNvPr id="54" name="Freeform 23">
                <a:extLst>
                  <a:ext uri="{FF2B5EF4-FFF2-40B4-BE49-F238E27FC236}">
                    <a16:creationId xmlns:a16="http://schemas.microsoft.com/office/drawing/2014/main" id="{B717A68D-691A-4C30-B30A-14814472860F}"/>
                  </a:ext>
                </a:extLst>
              </p:cNvPr>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5" name="Freeform 24">
                <a:extLst>
                  <a:ext uri="{FF2B5EF4-FFF2-40B4-BE49-F238E27FC236}">
                    <a16:creationId xmlns:a16="http://schemas.microsoft.com/office/drawing/2014/main" id="{141A9D98-B5D6-4015-82E0-F217EEF61FC3}"/>
                  </a:ext>
                </a:extLst>
              </p:cNvPr>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61" name="组合 60">
            <a:extLst>
              <a:ext uri="{FF2B5EF4-FFF2-40B4-BE49-F238E27FC236}">
                <a16:creationId xmlns:a16="http://schemas.microsoft.com/office/drawing/2014/main" id="{79039F92-3564-4D33-BE60-1803D66669A2}"/>
              </a:ext>
            </a:extLst>
          </p:cNvPr>
          <p:cNvGrpSpPr/>
          <p:nvPr/>
        </p:nvGrpSpPr>
        <p:grpSpPr>
          <a:xfrm>
            <a:off x="2886441" y="5255287"/>
            <a:ext cx="6441524" cy="884301"/>
            <a:chOff x="3430219" y="4610272"/>
            <a:chExt cx="5534437" cy="704594"/>
          </a:xfrm>
        </p:grpSpPr>
        <p:sp>
          <p:nvSpPr>
            <p:cNvPr id="62" name="文本框 61">
              <a:extLst>
                <a:ext uri="{FF2B5EF4-FFF2-40B4-BE49-F238E27FC236}">
                  <a16:creationId xmlns:a16="http://schemas.microsoft.com/office/drawing/2014/main" id="{60332B24-683E-4A54-BCE5-91B4FCC53EEF}"/>
                </a:ext>
              </a:extLst>
            </p:cNvPr>
            <p:cNvSpPr txBox="1"/>
            <p:nvPr/>
          </p:nvSpPr>
          <p:spPr>
            <a:xfrm>
              <a:off x="3430219" y="4662681"/>
              <a:ext cx="1000117" cy="514984"/>
            </a:xfrm>
            <a:prstGeom prst="rect">
              <a:avLst/>
            </a:prstGeom>
            <a:noFill/>
          </p:spPr>
          <p:txBody>
            <a:bodyPr wrap="square" rtlCol="0">
              <a:spAutoFit/>
            </a:bodyPr>
            <a:lstStyle/>
            <a:p>
              <a:pPr algn="ctr"/>
              <a:r>
                <a:rPr lang="en-US" altLang="zh-CN" sz="3600" dirty="0">
                  <a:solidFill>
                    <a:srgbClr val="FFB850"/>
                  </a:solidFill>
                  <a:latin typeface="Arial" panose="020B0604020202020204" pitchFamily="34" charset="0"/>
                  <a:ea typeface="微软雅黑 Light" panose="020B0502040204020203" pitchFamily="34" charset="-122"/>
                  <a:sym typeface="Arial" panose="020B0604020202020204" pitchFamily="34" charset="0"/>
                </a:rPr>
                <a:t>05</a:t>
              </a:r>
              <a:endParaRPr lang="zh-CN" altLang="en-US" sz="3600" dirty="0">
                <a:solidFill>
                  <a:srgbClr val="FFB850"/>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63" name="组合 62">
              <a:extLst>
                <a:ext uri="{FF2B5EF4-FFF2-40B4-BE49-F238E27FC236}">
                  <a16:creationId xmlns:a16="http://schemas.microsoft.com/office/drawing/2014/main" id="{813E1EE3-215E-46B1-B572-AA3DECB2BBEB}"/>
                </a:ext>
              </a:extLst>
            </p:cNvPr>
            <p:cNvGrpSpPr/>
            <p:nvPr/>
          </p:nvGrpSpPr>
          <p:grpSpPr>
            <a:xfrm>
              <a:off x="4277337" y="4610272"/>
              <a:ext cx="4687319" cy="704594"/>
              <a:chOff x="4651093" y="1490277"/>
              <a:chExt cx="4687319" cy="704594"/>
            </a:xfrm>
          </p:grpSpPr>
          <p:sp>
            <p:nvSpPr>
              <p:cNvPr id="64" name="文本框 63">
                <a:extLst>
                  <a:ext uri="{FF2B5EF4-FFF2-40B4-BE49-F238E27FC236}">
                    <a16:creationId xmlns:a16="http://schemas.microsoft.com/office/drawing/2014/main" id="{AAEDE2C0-C43D-4F2B-AE8B-23BC985DB367}"/>
                  </a:ext>
                </a:extLst>
              </p:cNvPr>
              <p:cNvSpPr txBox="1"/>
              <p:nvPr/>
            </p:nvSpPr>
            <p:spPr>
              <a:xfrm>
                <a:off x="4651093" y="1490277"/>
                <a:ext cx="1700097" cy="318800"/>
              </a:xfrm>
              <a:prstGeom prst="rect">
                <a:avLst/>
              </a:prstGeom>
              <a:noFill/>
            </p:spPr>
            <p:txBody>
              <a:bodyPr wrap="square" rtlCol="0">
                <a:spAutoFit/>
              </a:bodyPr>
              <a:lstStyle/>
              <a:p>
                <a:r>
                  <a:rPr lang="zh-CN" altLang="en-US" sz="2000" b="1" dirty="0">
                    <a:solidFill>
                      <a:srgbClr val="FFB850"/>
                    </a:solidFill>
                    <a:latin typeface="Arial" panose="020B0604020202020204" pitchFamily="34" charset="0"/>
                    <a:ea typeface="微软雅黑 Light" panose="020B0502040204020203" pitchFamily="34" charset="-122"/>
                    <a:sym typeface="Arial" panose="020B0604020202020204" pitchFamily="34" charset="0"/>
                  </a:rPr>
                  <a:t>个体化</a:t>
                </a:r>
              </a:p>
            </p:txBody>
          </p:sp>
          <p:sp>
            <p:nvSpPr>
              <p:cNvPr id="65" name="文本框 64">
                <a:extLst>
                  <a:ext uri="{FF2B5EF4-FFF2-40B4-BE49-F238E27FC236}">
                    <a16:creationId xmlns:a16="http://schemas.microsoft.com/office/drawing/2014/main" id="{E363279B-6F45-45FD-97C5-300D3ADFC2C5}"/>
                  </a:ext>
                </a:extLst>
              </p:cNvPr>
              <p:cNvSpPr txBox="1"/>
              <p:nvPr/>
            </p:nvSpPr>
            <p:spPr>
              <a:xfrm>
                <a:off x="4656169" y="1777979"/>
                <a:ext cx="4682243" cy="416892"/>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治疗过程中，应密切监测血压（包括立位血压）并评估耐受性，若出现低灌注症状，应考虑降低治疗强度</a:t>
                </a:r>
              </a:p>
            </p:txBody>
          </p:sp>
        </p:grpSp>
      </p:grpSp>
      <p:grpSp>
        <p:nvGrpSpPr>
          <p:cNvPr id="66" name="组合 65">
            <a:extLst>
              <a:ext uri="{FF2B5EF4-FFF2-40B4-BE49-F238E27FC236}">
                <a16:creationId xmlns:a16="http://schemas.microsoft.com/office/drawing/2014/main" id="{E791296D-213B-4B15-BF51-6CBB4B69995C}"/>
              </a:ext>
            </a:extLst>
          </p:cNvPr>
          <p:cNvGrpSpPr/>
          <p:nvPr/>
        </p:nvGrpSpPr>
        <p:grpSpPr>
          <a:xfrm>
            <a:off x="3898439" y="4398379"/>
            <a:ext cx="6029251" cy="662408"/>
            <a:chOff x="4299708" y="3927503"/>
            <a:chExt cx="5180219" cy="527794"/>
          </a:xfrm>
        </p:grpSpPr>
        <p:sp>
          <p:nvSpPr>
            <p:cNvPr id="67" name="文本框 66">
              <a:extLst>
                <a:ext uri="{FF2B5EF4-FFF2-40B4-BE49-F238E27FC236}">
                  <a16:creationId xmlns:a16="http://schemas.microsoft.com/office/drawing/2014/main" id="{0FE43B17-72F8-48FC-9245-5D08445D544C}"/>
                </a:ext>
              </a:extLst>
            </p:cNvPr>
            <p:cNvSpPr txBox="1"/>
            <p:nvPr/>
          </p:nvSpPr>
          <p:spPr>
            <a:xfrm>
              <a:off x="4299708" y="3940313"/>
              <a:ext cx="1000117" cy="514984"/>
            </a:xfrm>
            <a:prstGeom prst="rect">
              <a:avLst/>
            </a:prstGeom>
            <a:noFill/>
          </p:spPr>
          <p:txBody>
            <a:bodyPr wrap="square" rtlCol="0">
              <a:spAutoFit/>
            </a:bodyPr>
            <a:lstStyle/>
            <a:p>
              <a:pPr algn="ctr"/>
              <a:r>
                <a:rPr lang="en-US" altLang="zh-CN" sz="3600" dirty="0">
                  <a:solidFill>
                    <a:srgbClr val="F63320"/>
                  </a:solidFill>
                  <a:latin typeface="Arial" panose="020B0604020202020204" pitchFamily="34" charset="0"/>
                  <a:ea typeface="微软雅黑 Light" panose="020B0502040204020203" pitchFamily="34" charset="-122"/>
                  <a:sym typeface="Arial" panose="020B0604020202020204" pitchFamily="34" charset="0"/>
                </a:rPr>
                <a:t>04</a:t>
              </a:r>
              <a:endParaRPr lang="zh-CN" altLang="en-US" sz="3600" dirty="0">
                <a:solidFill>
                  <a:srgbClr val="F63320"/>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68" name="组合 67">
              <a:extLst>
                <a:ext uri="{FF2B5EF4-FFF2-40B4-BE49-F238E27FC236}">
                  <a16:creationId xmlns:a16="http://schemas.microsoft.com/office/drawing/2014/main" id="{32349119-12B6-456E-9C4D-8D2F45E43AB3}"/>
                </a:ext>
              </a:extLst>
            </p:cNvPr>
            <p:cNvGrpSpPr/>
            <p:nvPr/>
          </p:nvGrpSpPr>
          <p:grpSpPr>
            <a:xfrm>
              <a:off x="5169116" y="3927503"/>
              <a:ext cx="4310811" cy="499144"/>
              <a:chOff x="4641115" y="1515759"/>
              <a:chExt cx="4310811" cy="499144"/>
            </a:xfrm>
          </p:grpSpPr>
          <p:sp>
            <p:nvSpPr>
              <p:cNvPr id="69" name="文本框 68">
                <a:extLst>
                  <a:ext uri="{FF2B5EF4-FFF2-40B4-BE49-F238E27FC236}">
                    <a16:creationId xmlns:a16="http://schemas.microsoft.com/office/drawing/2014/main" id="{0C6CCDC7-CFA2-49C1-99A0-D576CD5D0CC5}"/>
                  </a:ext>
                </a:extLst>
              </p:cNvPr>
              <p:cNvSpPr txBox="1"/>
              <p:nvPr/>
            </p:nvSpPr>
            <p:spPr>
              <a:xfrm>
                <a:off x="4641115" y="1515759"/>
                <a:ext cx="1700097" cy="318800"/>
              </a:xfrm>
              <a:prstGeom prst="rect">
                <a:avLst/>
              </a:prstGeom>
              <a:noFill/>
            </p:spPr>
            <p:txBody>
              <a:bodyPr wrap="square" rtlCol="0">
                <a:spAutoFit/>
              </a:bodyPr>
              <a:lstStyle/>
              <a:p>
                <a:r>
                  <a:rPr lang="zh-CN" altLang="en-US" sz="2000" b="1" dirty="0">
                    <a:solidFill>
                      <a:srgbClr val="F63320"/>
                    </a:solidFill>
                    <a:latin typeface="Arial" panose="020B0604020202020204" pitchFamily="34" charset="0"/>
                    <a:ea typeface="微软雅黑 Light" panose="020B0502040204020203" pitchFamily="34" charset="-122"/>
                    <a:sym typeface="Arial" panose="020B0604020202020204" pitchFamily="34" charset="0"/>
                  </a:rPr>
                  <a:t>适度</a:t>
                </a:r>
              </a:p>
            </p:txBody>
          </p:sp>
          <p:sp>
            <p:nvSpPr>
              <p:cNvPr id="70" name="文本框 69">
                <a:extLst>
                  <a:ext uri="{FF2B5EF4-FFF2-40B4-BE49-F238E27FC236}">
                    <a16:creationId xmlns:a16="http://schemas.microsoft.com/office/drawing/2014/main" id="{1FDF2638-7051-4271-BED4-84BEA86BD0A1}"/>
                  </a:ext>
                </a:extLst>
              </p:cNvPr>
              <p:cNvSpPr txBox="1"/>
              <p:nvPr/>
            </p:nvSpPr>
            <p:spPr>
              <a:xfrm>
                <a:off x="4676896" y="1769672"/>
                <a:ext cx="4275030" cy="245231"/>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应警惕多重用药带来的风险和药物不良反应</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grpSp>
        <p:nvGrpSpPr>
          <p:cNvPr id="71" name="组合 70">
            <a:extLst>
              <a:ext uri="{FF2B5EF4-FFF2-40B4-BE49-F238E27FC236}">
                <a16:creationId xmlns:a16="http://schemas.microsoft.com/office/drawing/2014/main" id="{31ABE15C-2B60-486A-A529-ACB40ACC263A}"/>
              </a:ext>
            </a:extLst>
          </p:cNvPr>
          <p:cNvGrpSpPr/>
          <p:nvPr/>
        </p:nvGrpSpPr>
        <p:grpSpPr>
          <a:xfrm>
            <a:off x="4888521" y="3436181"/>
            <a:ext cx="5557478" cy="681823"/>
            <a:chOff x="5150368" y="3160840"/>
            <a:chExt cx="4774881" cy="543263"/>
          </a:xfrm>
        </p:grpSpPr>
        <p:sp>
          <p:nvSpPr>
            <p:cNvPr id="72" name="文本框 71">
              <a:extLst>
                <a:ext uri="{FF2B5EF4-FFF2-40B4-BE49-F238E27FC236}">
                  <a16:creationId xmlns:a16="http://schemas.microsoft.com/office/drawing/2014/main" id="{CDB19BB6-4F02-4EB2-8BC2-F5AB08338005}"/>
                </a:ext>
              </a:extLst>
            </p:cNvPr>
            <p:cNvSpPr txBox="1"/>
            <p:nvPr/>
          </p:nvSpPr>
          <p:spPr>
            <a:xfrm>
              <a:off x="5150368" y="3189119"/>
              <a:ext cx="1000117" cy="514984"/>
            </a:xfrm>
            <a:prstGeom prst="rect">
              <a:avLst/>
            </a:prstGeom>
            <a:noFill/>
          </p:spPr>
          <p:txBody>
            <a:bodyPr wrap="square" rtlCol="0">
              <a:spAutoFit/>
            </a:bodyPr>
            <a:lstStyle/>
            <a:p>
              <a:pPr algn="ctr"/>
              <a:r>
                <a:rPr lang="en-US" altLang="zh-CN" sz="3600" dirty="0">
                  <a:solidFill>
                    <a:srgbClr val="01ACBE"/>
                  </a:solidFill>
                  <a:latin typeface="Arial" panose="020B0604020202020204" pitchFamily="34" charset="0"/>
                  <a:ea typeface="微软雅黑 Light" panose="020B0502040204020203" pitchFamily="34" charset="-122"/>
                  <a:sym typeface="Arial" panose="020B0604020202020204" pitchFamily="34" charset="0"/>
                </a:rPr>
                <a:t>03</a:t>
              </a:r>
              <a:endParaRPr lang="zh-CN" altLang="en-US" sz="3600" dirty="0">
                <a:solidFill>
                  <a:srgbClr val="01ACBE"/>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73" name="组合 72">
              <a:extLst>
                <a:ext uri="{FF2B5EF4-FFF2-40B4-BE49-F238E27FC236}">
                  <a16:creationId xmlns:a16="http://schemas.microsoft.com/office/drawing/2014/main" id="{80F6AACA-14E2-4BB0-9E25-AF497B6E67D8}"/>
                </a:ext>
              </a:extLst>
            </p:cNvPr>
            <p:cNvGrpSpPr/>
            <p:nvPr/>
          </p:nvGrpSpPr>
          <p:grpSpPr>
            <a:xfrm>
              <a:off x="6017187" y="3160840"/>
              <a:ext cx="3908062" cy="509550"/>
              <a:chOff x="4651489" y="1503421"/>
              <a:chExt cx="3908062" cy="509550"/>
            </a:xfrm>
          </p:grpSpPr>
          <p:sp>
            <p:nvSpPr>
              <p:cNvPr id="74" name="文本框 73">
                <a:extLst>
                  <a:ext uri="{FF2B5EF4-FFF2-40B4-BE49-F238E27FC236}">
                    <a16:creationId xmlns:a16="http://schemas.microsoft.com/office/drawing/2014/main" id="{6475F31F-973A-4741-B3F9-E48615766079}"/>
                  </a:ext>
                </a:extLst>
              </p:cNvPr>
              <p:cNvSpPr txBox="1"/>
              <p:nvPr/>
            </p:nvSpPr>
            <p:spPr>
              <a:xfrm>
                <a:off x="4651489" y="1503421"/>
                <a:ext cx="1700097" cy="318800"/>
              </a:xfrm>
              <a:prstGeom prst="rect">
                <a:avLst/>
              </a:prstGeom>
              <a:noFill/>
            </p:spPr>
            <p:txBody>
              <a:bodyPr wrap="square" rtlCol="0">
                <a:spAutoFit/>
              </a:bodyPr>
              <a:lstStyle/>
              <a:p>
                <a:r>
                  <a:rPr lang="zh-CN" altLang="en-US" sz="2000" b="1" dirty="0">
                    <a:solidFill>
                      <a:srgbClr val="01ACBE"/>
                    </a:solidFill>
                    <a:latin typeface="Arial" panose="020B0604020202020204" pitchFamily="34" charset="0"/>
                    <a:ea typeface="微软雅黑 Light" panose="020B0502040204020203" pitchFamily="34" charset="-122"/>
                    <a:sym typeface="Arial" panose="020B0604020202020204" pitchFamily="34" charset="0"/>
                  </a:rPr>
                  <a:t>联合</a:t>
                </a:r>
              </a:p>
            </p:txBody>
          </p:sp>
          <p:sp>
            <p:nvSpPr>
              <p:cNvPr id="75" name="文本框 74">
                <a:extLst>
                  <a:ext uri="{FF2B5EF4-FFF2-40B4-BE49-F238E27FC236}">
                    <a16:creationId xmlns:a16="http://schemas.microsoft.com/office/drawing/2014/main" id="{6F1438F1-1248-4288-8537-4A7B6831A5C4}"/>
                  </a:ext>
                </a:extLst>
              </p:cNvPr>
              <p:cNvSpPr txBox="1"/>
              <p:nvPr/>
            </p:nvSpPr>
            <p:spPr>
              <a:xfrm>
                <a:off x="4663510" y="1767740"/>
                <a:ext cx="3896041" cy="245231"/>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若单药治疗血压不达标，推荐低剂量联合用药</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grpSp>
        <p:nvGrpSpPr>
          <p:cNvPr id="76" name="组合 75">
            <a:extLst>
              <a:ext uri="{FF2B5EF4-FFF2-40B4-BE49-F238E27FC236}">
                <a16:creationId xmlns:a16="http://schemas.microsoft.com/office/drawing/2014/main" id="{C9CE407B-FD8F-46AF-A99D-495B58B06F22}"/>
              </a:ext>
            </a:extLst>
          </p:cNvPr>
          <p:cNvGrpSpPr/>
          <p:nvPr/>
        </p:nvGrpSpPr>
        <p:grpSpPr>
          <a:xfrm>
            <a:off x="5851142" y="2490303"/>
            <a:ext cx="5570236" cy="859840"/>
            <a:chOff x="5977434" y="2407183"/>
            <a:chExt cx="4785842" cy="685104"/>
          </a:xfrm>
        </p:grpSpPr>
        <p:sp>
          <p:nvSpPr>
            <p:cNvPr id="77" name="文本框 76">
              <a:extLst>
                <a:ext uri="{FF2B5EF4-FFF2-40B4-BE49-F238E27FC236}">
                  <a16:creationId xmlns:a16="http://schemas.microsoft.com/office/drawing/2014/main" id="{3B39E2E9-5D44-4F55-A8F8-965BFAEED61D}"/>
                </a:ext>
              </a:extLst>
            </p:cNvPr>
            <p:cNvSpPr txBox="1"/>
            <p:nvPr/>
          </p:nvSpPr>
          <p:spPr>
            <a:xfrm>
              <a:off x="5977434" y="2419085"/>
              <a:ext cx="1000117" cy="514984"/>
            </a:xfrm>
            <a:prstGeom prst="rect">
              <a:avLst/>
            </a:prstGeom>
            <a:noFill/>
          </p:spPr>
          <p:txBody>
            <a:bodyPr wrap="square" rtlCol="0">
              <a:spAutoFit/>
            </a:bodyPr>
            <a:lstStyle/>
            <a:p>
              <a:pPr algn="ctr"/>
              <a:r>
                <a:rPr lang="en-US" altLang="zh-CN" sz="3600" dirty="0">
                  <a:solidFill>
                    <a:srgbClr val="E87071"/>
                  </a:solidFill>
                  <a:latin typeface="Arial" panose="020B0604020202020204" pitchFamily="34" charset="0"/>
                  <a:ea typeface="微软雅黑 Light" panose="020B0502040204020203" pitchFamily="34" charset="-122"/>
                  <a:sym typeface="Arial" panose="020B0604020202020204" pitchFamily="34" charset="0"/>
                </a:rPr>
                <a:t>02</a:t>
              </a:r>
              <a:endParaRPr lang="zh-CN" altLang="en-US" sz="3600" dirty="0">
                <a:solidFill>
                  <a:srgbClr val="E87071"/>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78" name="组合 77">
              <a:extLst>
                <a:ext uri="{FF2B5EF4-FFF2-40B4-BE49-F238E27FC236}">
                  <a16:creationId xmlns:a16="http://schemas.microsoft.com/office/drawing/2014/main" id="{64AE8C94-B6F1-4DA7-A48A-C1D75783CF81}"/>
                </a:ext>
              </a:extLst>
            </p:cNvPr>
            <p:cNvGrpSpPr/>
            <p:nvPr/>
          </p:nvGrpSpPr>
          <p:grpSpPr>
            <a:xfrm>
              <a:off x="6834459" y="2407183"/>
              <a:ext cx="3928817" cy="685104"/>
              <a:chOff x="4620046" y="1509156"/>
              <a:chExt cx="3928817" cy="685104"/>
            </a:xfrm>
          </p:grpSpPr>
          <p:sp>
            <p:nvSpPr>
              <p:cNvPr id="79" name="文本框 78">
                <a:extLst>
                  <a:ext uri="{FF2B5EF4-FFF2-40B4-BE49-F238E27FC236}">
                    <a16:creationId xmlns:a16="http://schemas.microsoft.com/office/drawing/2014/main" id="{0E097047-F58A-4E6C-BAC3-51B2C6CDDEFB}"/>
                  </a:ext>
                </a:extLst>
              </p:cNvPr>
              <p:cNvSpPr txBox="1"/>
              <p:nvPr/>
            </p:nvSpPr>
            <p:spPr>
              <a:xfrm>
                <a:off x="4620046" y="1509156"/>
                <a:ext cx="2645468" cy="318800"/>
              </a:xfrm>
              <a:prstGeom prst="rect">
                <a:avLst/>
              </a:prstGeom>
              <a:noFill/>
            </p:spPr>
            <p:txBody>
              <a:bodyPr wrap="square" rtlCol="0">
                <a:spAutoFit/>
              </a:bodyPr>
              <a:lstStyle/>
              <a:p>
                <a:r>
                  <a:rPr lang="zh-CN" altLang="en-US" sz="2000" b="1" dirty="0">
                    <a:solidFill>
                      <a:srgbClr val="E87071"/>
                    </a:solidFill>
                    <a:latin typeface="Arial" panose="020B0604020202020204" pitchFamily="34" charset="0"/>
                    <a:ea typeface="微软雅黑 Light" panose="020B0502040204020203" pitchFamily="34" charset="-122"/>
                    <a:sym typeface="Arial" panose="020B0604020202020204" pitchFamily="34" charset="0"/>
                  </a:rPr>
                  <a:t>安全、有效、依从性好</a:t>
                </a:r>
              </a:p>
            </p:txBody>
          </p:sp>
          <p:sp>
            <p:nvSpPr>
              <p:cNvPr id="80" name="文本框 79">
                <a:extLst>
                  <a:ext uri="{FF2B5EF4-FFF2-40B4-BE49-F238E27FC236}">
                    <a16:creationId xmlns:a16="http://schemas.microsoft.com/office/drawing/2014/main" id="{F0ED3F0D-DCCB-421F-9417-6D635170EE84}"/>
                  </a:ext>
                </a:extLst>
              </p:cNvPr>
              <p:cNvSpPr txBox="1"/>
              <p:nvPr/>
            </p:nvSpPr>
            <p:spPr>
              <a:xfrm>
                <a:off x="4652823" y="1777368"/>
                <a:ext cx="3896040" cy="416892"/>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选择平稳、有效、安全、不良反应少、服药简单、依从性好的降压药物，如利尿剂、长效</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CCB</a:t>
                </a:r>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ACEI</a:t>
                </a:r>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或</a:t>
                </a:r>
                <a:r>
                  <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ARB</a:t>
                </a:r>
              </a:p>
            </p:txBody>
          </p:sp>
        </p:grpSp>
      </p:grpSp>
      <p:grpSp>
        <p:nvGrpSpPr>
          <p:cNvPr id="81" name="组合 80">
            <a:extLst>
              <a:ext uri="{FF2B5EF4-FFF2-40B4-BE49-F238E27FC236}">
                <a16:creationId xmlns:a16="http://schemas.microsoft.com/office/drawing/2014/main" id="{FE35A521-B788-47C9-8C51-C0B65F634889}"/>
              </a:ext>
            </a:extLst>
          </p:cNvPr>
          <p:cNvGrpSpPr/>
          <p:nvPr/>
        </p:nvGrpSpPr>
        <p:grpSpPr>
          <a:xfrm>
            <a:off x="6729492" y="1436227"/>
            <a:ext cx="4221538" cy="699445"/>
            <a:chOff x="6760072" y="1652982"/>
            <a:chExt cx="3627066" cy="557304"/>
          </a:xfrm>
        </p:grpSpPr>
        <p:sp>
          <p:nvSpPr>
            <p:cNvPr id="82" name="文本框 81">
              <a:extLst>
                <a:ext uri="{FF2B5EF4-FFF2-40B4-BE49-F238E27FC236}">
                  <a16:creationId xmlns:a16="http://schemas.microsoft.com/office/drawing/2014/main" id="{F8657E03-12CD-44B6-B7F5-0335CCC7D574}"/>
                </a:ext>
              </a:extLst>
            </p:cNvPr>
            <p:cNvSpPr txBox="1"/>
            <p:nvPr/>
          </p:nvSpPr>
          <p:spPr>
            <a:xfrm>
              <a:off x="6760072" y="1681168"/>
              <a:ext cx="1000117" cy="514984"/>
            </a:xfrm>
            <a:prstGeom prst="rect">
              <a:avLst/>
            </a:prstGeom>
            <a:noFill/>
          </p:spPr>
          <p:txBody>
            <a:bodyPr wrap="square" rtlCol="0">
              <a:spAutoFit/>
            </a:bodyPr>
            <a:lstStyle/>
            <a:p>
              <a:pPr algn="ctr"/>
              <a:r>
                <a:rPr lang="en-US" altLang="zh-CN" sz="3600" dirty="0">
                  <a:solidFill>
                    <a:srgbClr val="C00000"/>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3600"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83" name="组合 82">
              <a:extLst>
                <a:ext uri="{FF2B5EF4-FFF2-40B4-BE49-F238E27FC236}">
                  <a16:creationId xmlns:a16="http://schemas.microsoft.com/office/drawing/2014/main" id="{51C77C50-85DB-4F9C-B53E-A4C1023BC85A}"/>
                </a:ext>
              </a:extLst>
            </p:cNvPr>
            <p:cNvGrpSpPr/>
            <p:nvPr/>
          </p:nvGrpSpPr>
          <p:grpSpPr>
            <a:xfrm>
              <a:off x="7649736" y="1652982"/>
              <a:ext cx="2737402" cy="557304"/>
              <a:chOff x="4653838" y="1508965"/>
              <a:chExt cx="2737402" cy="557304"/>
            </a:xfrm>
          </p:grpSpPr>
          <p:sp>
            <p:nvSpPr>
              <p:cNvPr id="84" name="文本框 83">
                <a:extLst>
                  <a:ext uri="{FF2B5EF4-FFF2-40B4-BE49-F238E27FC236}">
                    <a16:creationId xmlns:a16="http://schemas.microsoft.com/office/drawing/2014/main" id="{FD2A4A92-9C14-4441-B1D5-0E317256A1A6}"/>
                  </a:ext>
                </a:extLst>
              </p:cNvPr>
              <p:cNvSpPr txBox="1"/>
              <p:nvPr/>
            </p:nvSpPr>
            <p:spPr>
              <a:xfrm>
                <a:off x="4653838" y="1508965"/>
                <a:ext cx="1700097" cy="318800"/>
              </a:xfrm>
              <a:prstGeom prst="rect">
                <a:avLst/>
              </a:prstGeom>
              <a:noFill/>
            </p:spPr>
            <p:txBody>
              <a:bodyPr wrap="square" rtlCol="0">
                <a:spAutoFit/>
              </a:bodyPr>
              <a:lstStyle/>
              <a:p>
                <a:r>
                  <a:rPr lang="zh-CN" altLang="en-US" sz="2000"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小剂量</a:t>
                </a:r>
              </a:p>
            </p:txBody>
          </p:sp>
          <p:sp>
            <p:nvSpPr>
              <p:cNvPr id="85" name="文本框 84">
                <a:extLst>
                  <a:ext uri="{FF2B5EF4-FFF2-40B4-BE49-F238E27FC236}">
                    <a16:creationId xmlns:a16="http://schemas.microsoft.com/office/drawing/2014/main" id="{A1BE563D-F827-4179-B24D-AA8D0ACDE9DE}"/>
                  </a:ext>
                </a:extLst>
              </p:cNvPr>
              <p:cNvSpPr txBox="1"/>
              <p:nvPr/>
            </p:nvSpPr>
            <p:spPr>
              <a:xfrm>
                <a:off x="4657839" y="1821038"/>
                <a:ext cx="2733401" cy="245231"/>
              </a:xfrm>
              <a:prstGeom prst="rect">
                <a:avLst/>
              </a:prstGeom>
              <a:noFill/>
            </p:spPr>
            <p:txBody>
              <a:bodyPr wrap="square" rtlCol="0">
                <a:spAutoFit/>
              </a:bodyPr>
              <a:lstStyle/>
              <a:p>
                <a:r>
                  <a:rPr lang="zh-CN" altLang="en-US"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小剂量单药作为初始治疗</a:t>
                </a:r>
                <a:endParaRPr lang="en-US" altLang="zh-CN" sz="1400"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grpSp>
      </p:grpSp>
      <p:sp>
        <p:nvSpPr>
          <p:cNvPr id="87" name="文本框 86">
            <a:extLst>
              <a:ext uri="{FF2B5EF4-FFF2-40B4-BE49-F238E27FC236}">
                <a16:creationId xmlns:a16="http://schemas.microsoft.com/office/drawing/2014/main" id="{0831F2B4-4B63-469C-8A4E-AEF1C00AD561}"/>
              </a:ext>
            </a:extLst>
          </p:cNvPr>
          <p:cNvSpPr txBox="1"/>
          <p:nvPr/>
        </p:nvSpPr>
        <p:spPr>
          <a:xfrm>
            <a:off x="1253860" y="1325656"/>
            <a:ext cx="2261775" cy="1695401"/>
          </a:xfrm>
          <a:prstGeom prst="rect">
            <a:avLst/>
          </a:prstGeom>
          <a:noFill/>
        </p:spPr>
        <p:txBody>
          <a:bodyPr wrap="square">
            <a:spAutoFit/>
          </a:bodyPr>
          <a:lstStyle/>
          <a:p>
            <a:pPr>
              <a:lnSpc>
                <a:spcPct val="150000"/>
              </a:lnSpc>
            </a:pPr>
            <a:r>
              <a:rPr lang="zh-CN"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年龄≥</a:t>
            </a:r>
            <a:r>
              <a:rPr lang="en-US"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80</a:t>
            </a:r>
            <a:r>
              <a:rPr lang="zh-CN"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a:t>
            </a:r>
            <a:r>
              <a:rPr lang="en-US"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p>
          <a:p>
            <a:pPr marL="285750" indent="-285750">
              <a:lnSpc>
                <a:spcPct val="150000"/>
              </a:lnSpc>
              <a:buFont typeface="Arial" panose="020B0604020202020204" pitchFamily="34" charset="0"/>
              <a:buChar char="•"/>
            </a:pPr>
            <a:r>
              <a:rPr lang="zh-CN"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分层次</a:t>
            </a:r>
            <a:endParaRPr lang="en-US"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nSpc>
                <a:spcPct val="150000"/>
              </a:lnSpc>
              <a:buFont typeface="Arial" panose="020B0604020202020204" pitchFamily="34" charset="0"/>
              <a:buChar char="•"/>
            </a:pPr>
            <a:r>
              <a:rPr lang="zh-CN" altLang="zh-CN" sz="2400" b="1"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分阶段</a:t>
            </a:r>
            <a:endParaRPr lang="zh-CN" altLang="en-US" sz="2400" dirty="0">
              <a:latin typeface="Arial" panose="020B0604020202020204" pitchFamily="34" charset="0"/>
              <a:ea typeface="微软雅黑 Light" panose="020B0502040204020203" pitchFamily="34" charset="-122"/>
              <a:sym typeface="Arial" panose="020B0604020202020204" pitchFamily="34" charset="0"/>
            </a:endParaRPr>
          </a:p>
        </p:txBody>
      </p:sp>
    </p:spTree>
    <p:extLst>
      <p:ext uri="{BB962C8B-B14F-4D97-AF65-F5344CB8AC3E}">
        <p14:creationId xmlns:p14="http://schemas.microsoft.com/office/powerpoint/2010/main" val="3129718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1FFDE-925C-41CD-B313-707C335A9939}"/>
              </a:ext>
            </a:extLst>
          </p:cNvPr>
          <p:cNvSpPr>
            <a:spLocks noGrp="1"/>
          </p:cNvSpPr>
          <p:nvPr>
            <p:ph type="title"/>
          </p:nvPr>
        </p:nvSpPr>
        <p:spPr>
          <a:xfrm>
            <a:off x="443346" y="150684"/>
            <a:ext cx="10515600" cy="1027816"/>
          </a:xfrm>
        </p:spPr>
        <p:txBody>
          <a:bodyPr>
            <a:normAutofit/>
          </a:bodyPr>
          <a:lstStyle/>
          <a:p>
            <a:r>
              <a:rPr lang="zh-CN" altLang="en-US" b="1" dirty="0">
                <a:effectLst>
                  <a:outerShdw blurRad="38100" dist="38100" dir="2700000" algn="tl">
                    <a:srgbClr val="000000">
                      <a:alpha val="43137"/>
                    </a:srgbClr>
                  </a:outerShdw>
                </a:effectLst>
              </a:rPr>
              <a:t>目录</a:t>
            </a:r>
          </a:p>
        </p:txBody>
      </p:sp>
      <p:sp>
        <p:nvSpPr>
          <p:cNvPr id="5" name="文本框 4">
            <a:extLst>
              <a:ext uri="{FF2B5EF4-FFF2-40B4-BE49-F238E27FC236}">
                <a16:creationId xmlns:a16="http://schemas.microsoft.com/office/drawing/2014/main" id="{0BBE06CB-3D5A-4FAB-BE9F-391FC7BCDF84}"/>
              </a:ext>
            </a:extLst>
          </p:cNvPr>
          <p:cNvSpPr txBox="1"/>
          <p:nvPr/>
        </p:nvSpPr>
        <p:spPr>
          <a:xfrm>
            <a:off x="3072160" y="1392942"/>
            <a:ext cx="6976511" cy="4286558"/>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老年高血压概述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nSpc>
                <a:spcPct val="200000"/>
              </a:lnSpc>
              <a:spcBef>
                <a:spcPts val="1200"/>
              </a:spcBef>
              <a:buClr>
                <a:srgbClr val="C00000"/>
              </a:buClr>
              <a:buSzPct val="60000"/>
              <a:buFont typeface="Wingdings" panose="05000000000000000000" pitchFamily="2" charset="2"/>
              <a:buChar char="n"/>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老年高血压的诊断和评估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老年高血压的治疗</a:t>
            </a:r>
            <a:endParaRPr lang="en-GB"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老老龄（≥</a:t>
            </a:r>
            <a:r>
              <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80</a:t>
            </a: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岁）高血压的管理</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latin typeface="Arial" panose="020B0604020202020204" pitchFamily="34" charset="0"/>
                <a:ea typeface="微软雅黑" panose="020B0503020204020204" pitchFamily="34" charset="-122"/>
                <a:cs typeface="+mn-ea"/>
                <a:sym typeface="Arial" panose="020B0604020202020204" pitchFamily="34" charset="0"/>
              </a:rPr>
              <a:t>总结</a:t>
            </a:r>
            <a:endParaRPr lang="en-US" altLang="zh-CN" sz="2400" b="1" kern="1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28670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83F57-CA9E-4767-A1D3-C8B72A869EB9}"/>
              </a:ext>
            </a:extLst>
          </p:cNvPr>
          <p:cNvSpPr>
            <a:spLocks noGrp="1"/>
          </p:cNvSpPr>
          <p:nvPr>
            <p:ph type="title"/>
          </p:nvPr>
        </p:nvSpPr>
        <p:spPr/>
        <p:txBody>
          <a:bodyPr/>
          <a:lstStyle/>
          <a:p>
            <a:r>
              <a:rPr lang="zh-CN" altLang="en-US" dirty="0"/>
              <a:t>总结</a:t>
            </a:r>
          </a:p>
        </p:txBody>
      </p:sp>
      <p:sp>
        <p:nvSpPr>
          <p:cNvPr id="4" name="灯片编号占位符 3">
            <a:extLst>
              <a:ext uri="{FF2B5EF4-FFF2-40B4-BE49-F238E27FC236}">
                <a16:creationId xmlns:a16="http://schemas.microsoft.com/office/drawing/2014/main" id="{0E7E5ADD-6D05-4C15-AF10-E6269E4EF2DA}"/>
              </a:ext>
            </a:extLst>
          </p:cNvPr>
          <p:cNvSpPr>
            <a:spLocks noGrp="1"/>
          </p:cNvSpPr>
          <p:nvPr>
            <p:ph type="sldNum" sz="quarter" idx="12"/>
          </p:nvPr>
        </p:nvSpPr>
        <p:spPr/>
        <p:txBody>
          <a:bodyPr/>
          <a:lstStyle/>
          <a:p>
            <a:fld id="{5DD3DB80-B894-403A-B48E-6FDC1A72010E}" type="slidenum">
              <a:rPr lang="zh-CN" altLang="en-US" smtClean="0"/>
              <a:pPr/>
              <a:t>26</a:t>
            </a:fld>
            <a:endParaRPr lang="zh-CN" altLang="en-US"/>
          </a:p>
        </p:txBody>
      </p:sp>
      <p:sp>
        <p:nvSpPr>
          <p:cNvPr id="6" name="文本框 5">
            <a:extLst>
              <a:ext uri="{FF2B5EF4-FFF2-40B4-BE49-F238E27FC236}">
                <a16:creationId xmlns:a16="http://schemas.microsoft.com/office/drawing/2014/main" id="{88ABEACE-23B6-4393-8D30-EDE19A1BF800}"/>
              </a:ext>
            </a:extLst>
          </p:cNvPr>
          <p:cNvSpPr txBox="1"/>
          <p:nvPr/>
        </p:nvSpPr>
        <p:spPr>
          <a:xfrm>
            <a:off x="669924" y="1746488"/>
            <a:ext cx="10850562" cy="3365024"/>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高龄老年人高血压也应有效治疗。</a:t>
            </a:r>
            <a:endParaRPr lang="en-US" altLang="zh-CN"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endParaRPr lang="en-US" altLang="zh-CN"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zh-CN" altLang="en-US"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更关注高龄老年人的“生理年龄”，而不仅是“实际年龄”。</a:t>
            </a:r>
            <a:endParaRPr lang="en-US" altLang="zh-CN"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endParaRPr lang="en-US" altLang="zh-CN"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buFont typeface="Arial" panose="020B0604020202020204" pitchFamily="34" charset="0"/>
              <a:buChar char="•"/>
            </a:pPr>
            <a:r>
              <a:rPr lang="zh-CN" altLang="en-US"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非药物治疗是高血压治疗的基础。</a:t>
            </a:r>
            <a:endParaRPr lang="en-US" altLang="zh-CN"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endParaRPr lang="en-US" altLang="zh-CN"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zh-CN" altLang="en-US"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采用小剂量、安全、有效、依从性好、必要时联合用药、适度、个体化药物治疗。</a:t>
            </a:r>
            <a:endParaRPr lang="en-US" altLang="zh-CN"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a:p>
            <a:pPr marL="285750" indent="-285750" algn="just">
              <a:lnSpc>
                <a:spcPct val="150000"/>
              </a:lnSpc>
              <a:spcAft>
                <a:spcPts val="0"/>
              </a:spcAft>
              <a:buFont typeface="Arial" panose="020B0604020202020204" pitchFamily="34" charset="0"/>
              <a:buChar char="•"/>
            </a:pPr>
            <a:endParaRPr lang="en-US" altLang="zh-CN" kern="100" dirty="0">
              <a:solidFill>
                <a:srgbClr val="000000"/>
              </a:solidFill>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44121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29492" t="28320" r="4590" b="65292"/>
          <a:stretch>
            <a:fillRect/>
          </a:stretch>
        </p:blipFill>
        <p:spPr bwMode="auto">
          <a:xfrm>
            <a:off x="0" y="2349500"/>
            <a:ext cx="12192000" cy="1403350"/>
          </a:xfrm>
          <a:prstGeom prst="rect">
            <a:avLst/>
          </a:prstGeom>
          <a:noFill/>
          <a:ln>
            <a:noFill/>
          </a:ln>
        </p:spPr>
      </p:pic>
      <p:sp>
        <p:nvSpPr>
          <p:cNvPr id="4" name="文本框 7"/>
          <p:cNvSpPr txBox="1">
            <a:spLocks noChangeArrowheads="1"/>
          </p:cNvSpPr>
          <p:nvPr/>
        </p:nvSpPr>
        <p:spPr bwMode="auto">
          <a:xfrm>
            <a:off x="2387972" y="2758787"/>
            <a:ext cx="7797626" cy="5847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r>
              <a:rPr lang="zh-CN" altLang="en-US" sz="3200" b="1" dirty="0">
                <a:solidFill>
                  <a:prstClr val="white"/>
                </a:solidFill>
                <a:effectLst>
                  <a:outerShdw blurRad="38100" dist="38100" dir="2700000" algn="tl">
                    <a:srgbClr val="000000">
                      <a:alpha val="43137"/>
                    </a:srgbClr>
                  </a:outerShdw>
                </a:effectLst>
                <a:ea typeface="微软雅黑" panose="020B0503020204020204" pitchFamily="34" charset="-122"/>
                <a:cs typeface="+mn-ea"/>
                <a:sym typeface="Arial" panose="020B0604020202020204" pitchFamily="34" charset="0"/>
              </a:rPr>
              <a:t>谢谢！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CE9F2-8B4F-4266-991E-2B3D1FE58802}"/>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定义</a:t>
            </a:r>
          </a:p>
        </p:txBody>
      </p:sp>
      <p:sp>
        <p:nvSpPr>
          <p:cNvPr id="4" name="灯片编号占位符 3">
            <a:extLst>
              <a:ext uri="{FF2B5EF4-FFF2-40B4-BE49-F238E27FC236}">
                <a16:creationId xmlns:a16="http://schemas.microsoft.com/office/drawing/2014/main" id="{89791CCF-FE5E-478F-9516-7CEAC8EBC8DC}"/>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3</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 name="išḻïďê">
            <a:extLst>
              <a:ext uri="{FF2B5EF4-FFF2-40B4-BE49-F238E27FC236}">
                <a16:creationId xmlns:a16="http://schemas.microsoft.com/office/drawing/2014/main" id="{7BE8C9FE-430F-4253-AAAA-9E2D56644E49}"/>
              </a:ext>
            </a:extLst>
          </p:cNvPr>
          <p:cNvGrpSpPr/>
          <p:nvPr/>
        </p:nvGrpSpPr>
        <p:grpSpPr>
          <a:xfrm>
            <a:off x="3539036" y="1420759"/>
            <a:ext cx="7981452" cy="4283037"/>
            <a:chOff x="4121150" y="1444649"/>
            <a:chExt cx="8153012" cy="4375101"/>
          </a:xfrm>
        </p:grpSpPr>
        <p:sp>
          <p:nvSpPr>
            <p:cNvPr id="20" name="îṧlïḋe">
              <a:extLst>
                <a:ext uri="{FF2B5EF4-FFF2-40B4-BE49-F238E27FC236}">
                  <a16:creationId xmlns:a16="http://schemas.microsoft.com/office/drawing/2014/main" id="{BDBA93BA-A063-4DF8-AA60-A1C61626AAA7}"/>
                </a:ext>
              </a:extLst>
            </p:cNvPr>
            <p:cNvSpPr/>
            <p:nvPr/>
          </p:nvSpPr>
          <p:spPr>
            <a:xfrm>
              <a:off x="4121150" y="1444649"/>
              <a:ext cx="8153012" cy="792000"/>
            </a:xfrm>
            <a:prstGeom prst="rect">
              <a:avLst/>
            </a:prstGeom>
            <a:solidFill>
              <a:schemeClr val="bg1">
                <a:lumMod val="95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1" name="íṩľiḍe">
              <a:extLst>
                <a:ext uri="{FF2B5EF4-FFF2-40B4-BE49-F238E27FC236}">
                  <a16:creationId xmlns:a16="http://schemas.microsoft.com/office/drawing/2014/main" id="{9A832F26-7289-4301-B942-321E036D67F9}"/>
                </a:ext>
              </a:extLst>
            </p:cNvPr>
            <p:cNvSpPr/>
            <p:nvPr/>
          </p:nvSpPr>
          <p:spPr>
            <a:xfrm>
              <a:off x="4121150" y="1444649"/>
              <a:ext cx="792000" cy="792000"/>
            </a:xfrm>
            <a:prstGeom prst="rect">
              <a:avLst/>
            </a:prstGeom>
            <a:solidFill>
              <a:schemeClr val="accent1"/>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8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2" name="ïśļïḍê">
              <a:extLst>
                <a:ext uri="{FF2B5EF4-FFF2-40B4-BE49-F238E27FC236}">
                  <a16:creationId xmlns:a16="http://schemas.microsoft.com/office/drawing/2014/main" id="{0C20A066-6F3F-4D47-802D-B17049B4C3A0}"/>
                </a:ext>
              </a:extLst>
            </p:cNvPr>
            <p:cNvSpPr txBox="1"/>
            <p:nvPr/>
          </p:nvSpPr>
          <p:spPr>
            <a:xfrm>
              <a:off x="4991205" y="1478839"/>
              <a:ext cx="7157164" cy="676729"/>
            </a:xfrm>
            <a:prstGeom prst="rect">
              <a:avLst/>
            </a:prstGeom>
            <a:noFill/>
          </p:spPr>
          <p:txBody>
            <a:bodyPr wrap="square" rtlCol="0">
              <a:spAutoFit/>
            </a:bodyPr>
            <a:lstStyle/>
            <a:p>
              <a:pPr>
                <a:lnSpc>
                  <a:spcPct val="120000"/>
                </a:lnSpc>
              </a:pP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年龄≥</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65</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岁，在未使用降压药物的情况下，非同日</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3</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次测量血压，</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SBP≥140 mmHg</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和（或）</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DBP</a:t>
              </a:r>
              <a:r>
                <a:rPr lang="en-US" altLang="zh-CN" sz="1600" kern="100" dirty="0">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 </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≥90 mmHg</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，可诊断为老年高血压。</a:t>
              </a:r>
              <a:endParaRPr lang="en-US" altLang="zh-CN" sz="1600" dirty="0">
                <a:solidFill>
                  <a:schemeClr val="bg1">
                    <a:lumMod val="50000"/>
                  </a:schemeClr>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3" name="íṩļíḑe">
              <a:extLst>
                <a:ext uri="{FF2B5EF4-FFF2-40B4-BE49-F238E27FC236}">
                  <a16:creationId xmlns:a16="http://schemas.microsoft.com/office/drawing/2014/main" id="{F399093C-DBDA-4979-A3AD-A7515A39BE57}"/>
                </a:ext>
              </a:extLst>
            </p:cNvPr>
            <p:cNvSpPr/>
            <p:nvPr/>
          </p:nvSpPr>
          <p:spPr>
            <a:xfrm>
              <a:off x="4357408" y="1646180"/>
              <a:ext cx="319484" cy="388938"/>
            </a:xfrm>
            <a:custGeom>
              <a:avLst/>
              <a:gdLst>
                <a:gd name="connsiteX0" fmla="*/ 286102 w 438150"/>
                <a:gd name="connsiteY0" fmla="*/ 621 h 533400"/>
                <a:gd name="connsiteX1" fmla="*/ 286102 w 438150"/>
                <a:gd name="connsiteY1" fmla="*/ 153021 h 533400"/>
                <a:gd name="connsiteX2" fmla="*/ 438502 w 438150"/>
                <a:gd name="connsiteY2" fmla="*/ 153021 h 533400"/>
                <a:gd name="connsiteX3" fmla="*/ 438502 w 438150"/>
                <a:gd name="connsiteY3" fmla="*/ 534021 h 533400"/>
                <a:gd name="connsiteX4" fmla="*/ 352 w 438150"/>
                <a:gd name="connsiteY4" fmla="*/ 534021 h 533400"/>
                <a:gd name="connsiteX5" fmla="*/ 352 w 438150"/>
                <a:gd name="connsiteY5" fmla="*/ 621 h 533400"/>
                <a:gd name="connsiteX6" fmla="*/ 286102 w 438150"/>
                <a:gd name="connsiteY6" fmla="*/ 621 h 533400"/>
                <a:gd name="connsiteX7" fmla="*/ 248002 w 438150"/>
                <a:gd name="connsiteY7" fmla="*/ 200646 h 533400"/>
                <a:gd name="connsiteX8" fmla="*/ 152752 w 438150"/>
                <a:gd name="connsiteY8" fmla="*/ 200646 h 533400"/>
                <a:gd name="connsiteX9" fmla="*/ 152752 w 438150"/>
                <a:gd name="connsiteY9" fmla="*/ 410196 h 533400"/>
                <a:gd name="connsiteX10" fmla="*/ 171802 w 438150"/>
                <a:gd name="connsiteY10" fmla="*/ 410196 h 533400"/>
                <a:gd name="connsiteX11" fmla="*/ 171802 w 438150"/>
                <a:gd name="connsiteY11" fmla="*/ 314946 h 533400"/>
                <a:gd name="connsiteX12" fmla="*/ 248002 w 438150"/>
                <a:gd name="connsiteY12" fmla="*/ 314946 h 533400"/>
                <a:gd name="connsiteX13" fmla="*/ 249907 w 438150"/>
                <a:gd name="connsiteY13" fmla="*/ 314946 h 533400"/>
                <a:gd name="connsiteX14" fmla="*/ 305152 w 438150"/>
                <a:gd name="connsiteY14" fmla="*/ 257796 h 533400"/>
                <a:gd name="connsiteX15" fmla="*/ 248002 w 438150"/>
                <a:gd name="connsiteY15" fmla="*/ 200646 h 533400"/>
                <a:gd name="connsiteX16" fmla="*/ 248002 w 438150"/>
                <a:gd name="connsiteY16" fmla="*/ 200646 h 533400"/>
                <a:gd name="connsiteX17" fmla="*/ 248002 w 438150"/>
                <a:gd name="connsiteY17" fmla="*/ 219696 h 533400"/>
                <a:gd name="connsiteX18" fmla="*/ 286102 w 438150"/>
                <a:gd name="connsiteY18" fmla="*/ 257796 h 533400"/>
                <a:gd name="connsiteX19" fmla="*/ 248002 w 438150"/>
                <a:gd name="connsiteY19" fmla="*/ 295896 h 533400"/>
                <a:gd name="connsiteX20" fmla="*/ 248002 w 438150"/>
                <a:gd name="connsiteY20" fmla="*/ 295896 h 533400"/>
                <a:gd name="connsiteX21" fmla="*/ 171802 w 438150"/>
                <a:gd name="connsiteY21" fmla="*/ 295896 h 533400"/>
                <a:gd name="connsiteX22" fmla="*/ 171802 w 438150"/>
                <a:gd name="connsiteY22" fmla="*/ 219696 h 533400"/>
                <a:gd name="connsiteX23" fmla="*/ 248002 w 438150"/>
                <a:gd name="connsiteY23" fmla="*/ 219696 h 533400"/>
                <a:gd name="connsiteX24" fmla="*/ 428977 w 438150"/>
                <a:gd name="connsiteY24" fmla="*/ 133971 h 533400"/>
                <a:gd name="connsiteX25" fmla="*/ 305152 w 438150"/>
                <a:gd name="connsiteY25" fmla="*/ 133971 h 533400"/>
                <a:gd name="connsiteX26" fmla="*/ 305152 w 438150"/>
                <a:gd name="connsiteY26" fmla="*/ 10146 h 533400"/>
                <a:gd name="connsiteX27" fmla="*/ 428977 w 438150"/>
                <a:gd name="connsiteY27"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150" h="533400">
                  <a:moveTo>
                    <a:pt x="286102" y="621"/>
                  </a:moveTo>
                  <a:lnTo>
                    <a:pt x="286102" y="153021"/>
                  </a:lnTo>
                  <a:lnTo>
                    <a:pt x="438502" y="153021"/>
                  </a:lnTo>
                  <a:lnTo>
                    <a:pt x="438502" y="534021"/>
                  </a:lnTo>
                  <a:lnTo>
                    <a:pt x="352" y="534021"/>
                  </a:lnTo>
                  <a:lnTo>
                    <a:pt x="352" y="621"/>
                  </a:lnTo>
                  <a:lnTo>
                    <a:pt x="286102"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05152" y="133971"/>
                  </a:lnTo>
                  <a:lnTo>
                    <a:pt x="305152" y="10146"/>
                  </a:lnTo>
                  <a:lnTo>
                    <a:pt x="428977" y="133971"/>
                  </a:lnTo>
                  <a:close/>
                </a:path>
              </a:pathLst>
            </a:custGeom>
            <a:solidFill>
              <a:schemeClr val="bg1"/>
            </a:solidFill>
            <a:ln w="9525"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4" name="iSḷïďé">
              <a:extLst>
                <a:ext uri="{FF2B5EF4-FFF2-40B4-BE49-F238E27FC236}">
                  <a16:creationId xmlns:a16="http://schemas.microsoft.com/office/drawing/2014/main" id="{A4F97C6A-5F31-4612-A921-5E93BCC16790}"/>
                </a:ext>
              </a:extLst>
            </p:cNvPr>
            <p:cNvSpPr/>
            <p:nvPr/>
          </p:nvSpPr>
          <p:spPr>
            <a:xfrm>
              <a:off x="4906800" y="2605150"/>
              <a:ext cx="7367362" cy="792000"/>
            </a:xfrm>
            <a:prstGeom prst="rect">
              <a:avLst/>
            </a:prstGeom>
            <a:solidFill>
              <a:schemeClr val="bg1">
                <a:lumMod val="95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5" name="išľiḑé">
              <a:extLst>
                <a:ext uri="{FF2B5EF4-FFF2-40B4-BE49-F238E27FC236}">
                  <a16:creationId xmlns:a16="http://schemas.microsoft.com/office/drawing/2014/main" id="{E7CB8C5B-8EF9-4B50-B563-9A54A3040F82}"/>
                </a:ext>
              </a:extLst>
            </p:cNvPr>
            <p:cNvSpPr/>
            <p:nvPr/>
          </p:nvSpPr>
          <p:spPr>
            <a:xfrm>
              <a:off x="4906800" y="2605150"/>
              <a:ext cx="792000" cy="792000"/>
            </a:xfrm>
            <a:prstGeom prst="rect">
              <a:avLst/>
            </a:prstGeom>
            <a:solidFill>
              <a:schemeClr val="tx2">
                <a:lumMod val="60000"/>
                <a:lumOff val="4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8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6" name="ïṧḷîḋé">
              <a:extLst>
                <a:ext uri="{FF2B5EF4-FFF2-40B4-BE49-F238E27FC236}">
                  <a16:creationId xmlns:a16="http://schemas.microsoft.com/office/drawing/2014/main" id="{8D0C7ACC-BF88-4C0A-B4F0-E55B061024CF}"/>
                </a:ext>
              </a:extLst>
            </p:cNvPr>
            <p:cNvSpPr txBox="1"/>
            <p:nvPr/>
          </p:nvSpPr>
          <p:spPr>
            <a:xfrm>
              <a:off x="5727151" y="2709517"/>
              <a:ext cx="6312799" cy="597345"/>
            </a:xfrm>
            <a:prstGeom prst="rect">
              <a:avLst/>
            </a:prstGeom>
            <a:noFill/>
          </p:spPr>
          <p:txBody>
            <a:bodyPr wrap="square" rtlCol="0">
              <a:spAutoFit/>
            </a:bodyPr>
            <a:lstStyle/>
            <a:p>
              <a:pPr algn="just">
                <a:spcAft>
                  <a:spcPts val="0"/>
                </a:spcAft>
              </a:pP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曾明确诊断高血压且正在接受降压药物治疗的老年人，虽然</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BP</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140/90 mmHg</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，也应诊断为老年高血压。</a:t>
              </a: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    </a:t>
              </a:r>
              <a:endPar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
          <p:nvSpPr>
            <p:cNvPr id="27" name="ïṩ1íḓè">
              <a:extLst>
                <a:ext uri="{FF2B5EF4-FFF2-40B4-BE49-F238E27FC236}">
                  <a16:creationId xmlns:a16="http://schemas.microsoft.com/office/drawing/2014/main" id="{649AA356-30C1-4620-BDBD-18C2AA6CEB5E}"/>
                </a:ext>
              </a:extLst>
            </p:cNvPr>
            <p:cNvSpPr/>
            <p:nvPr/>
          </p:nvSpPr>
          <p:spPr>
            <a:xfrm>
              <a:off x="5731767" y="3816450"/>
              <a:ext cx="6542394" cy="792000"/>
            </a:xfrm>
            <a:prstGeom prst="rect">
              <a:avLst/>
            </a:prstGeom>
            <a:solidFill>
              <a:schemeClr val="bg1">
                <a:lumMod val="95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8" name="í$1îḍê">
              <a:extLst>
                <a:ext uri="{FF2B5EF4-FFF2-40B4-BE49-F238E27FC236}">
                  <a16:creationId xmlns:a16="http://schemas.microsoft.com/office/drawing/2014/main" id="{C9901805-52C8-4D5E-A19A-2EF370EFDDC3}"/>
                </a:ext>
              </a:extLst>
            </p:cNvPr>
            <p:cNvSpPr/>
            <p:nvPr/>
          </p:nvSpPr>
          <p:spPr>
            <a:xfrm>
              <a:off x="5731766" y="3816450"/>
              <a:ext cx="792000" cy="792000"/>
            </a:xfrm>
            <a:prstGeom prst="rect">
              <a:avLst/>
            </a:prstGeom>
            <a:solidFill>
              <a:schemeClr val="accent1"/>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8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9" name="îṩliḓe">
              <a:extLst>
                <a:ext uri="{FF2B5EF4-FFF2-40B4-BE49-F238E27FC236}">
                  <a16:creationId xmlns:a16="http://schemas.microsoft.com/office/drawing/2014/main" id="{A88C6CD4-3DD1-4C92-9E79-A7A50C8D9666}"/>
                </a:ext>
              </a:extLst>
            </p:cNvPr>
            <p:cNvSpPr txBox="1"/>
            <p:nvPr/>
          </p:nvSpPr>
          <p:spPr>
            <a:xfrm>
              <a:off x="6563500" y="3893493"/>
              <a:ext cx="5476450" cy="597345"/>
            </a:xfrm>
            <a:prstGeom prst="rect">
              <a:avLst/>
            </a:prstGeom>
            <a:noFill/>
          </p:spPr>
          <p:txBody>
            <a:bodyPr wrap="square" rtlCol="0">
              <a:spAutoFit/>
            </a:bodyPr>
            <a:lstStyle/>
            <a:p>
              <a:pPr algn="just">
                <a:spcAft>
                  <a:spcPts val="0"/>
                </a:spcAft>
              </a:pPr>
              <a:r>
                <a:rPr lang="en-US"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2019</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中国指南：</a:t>
              </a:r>
              <a:r>
                <a:rPr lang="zh-CN" altLang="zh-CN" sz="1600" kern="100" dirty="0">
                  <a:solidFill>
                    <a:srgbClr val="C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采取诊室坐位血压测量结果</a:t>
              </a: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。目前尚不把诊室外血压测量结果作为诊断老年高血压的独立依据。</a:t>
              </a:r>
            </a:p>
          </p:txBody>
        </p:sp>
        <p:sp>
          <p:nvSpPr>
            <p:cNvPr id="30" name="íṥľïdé">
              <a:extLst>
                <a:ext uri="{FF2B5EF4-FFF2-40B4-BE49-F238E27FC236}">
                  <a16:creationId xmlns:a16="http://schemas.microsoft.com/office/drawing/2014/main" id="{9E981726-5EB7-4E1B-9BC3-519EACEBA69A}"/>
                </a:ext>
              </a:extLst>
            </p:cNvPr>
            <p:cNvSpPr/>
            <p:nvPr/>
          </p:nvSpPr>
          <p:spPr>
            <a:xfrm>
              <a:off x="6523767" y="5027750"/>
              <a:ext cx="5750395" cy="792000"/>
            </a:xfrm>
            <a:prstGeom prst="rect">
              <a:avLst/>
            </a:prstGeom>
            <a:solidFill>
              <a:schemeClr val="bg1">
                <a:lumMod val="95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1" name="îŝḷïďé">
              <a:extLst>
                <a:ext uri="{FF2B5EF4-FFF2-40B4-BE49-F238E27FC236}">
                  <a16:creationId xmlns:a16="http://schemas.microsoft.com/office/drawing/2014/main" id="{9F761F4E-7151-4591-99EE-890FF7B869D7}"/>
                </a:ext>
              </a:extLst>
            </p:cNvPr>
            <p:cNvSpPr/>
            <p:nvPr/>
          </p:nvSpPr>
          <p:spPr>
            <a:xfrm>
              <a:off x="6523766" y="5027750"/>
              <a:ext cx="792000" cy="792000"/>
            </a:xfrm>
            <a:prstGeom prst="rect">
              <a:avLst/>
            </a:prstGeom>
            <a:solidFill>
              <a:schemeClr val="tx2">
                <a:lumMod val="60000"/>
                <a:lumOff val="4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800"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2" name="iṧliḍe">
              <a:extLst>
                <a:ext uri="{FF2B5EF4-FFF2-40B4-BE49-F238E27FC236}">
                  <a16:creationId xmlns:a16="http://schemas.microsoft.com/office/drawing/2014/main" id="{15A4D3FC-6CA2-4301-A0C8-5C2AB61FD1C3}"/>
                </a:ext>
              </a:extLst>
            </p:cNvPr>
            <p:cNvSpPr txBox="1"/>
            <p:nvPr/>
          </p:nvSpPr>
          <p:spPr>
            <a:xfrm>
              <a:off x="7644337" y="5153813"/>
              <a:ext cx="3684064" cy="282953"/>
            </a:xfrm>
            <a:prstGeom prst="rect">
              <a:avLst/>
            </a:prstGeom>
            <a:noFill/>
          </p:spPr>
          <p:txBody>
            <a:bodyPr wrap="square" rtlCol="0">
              <a:spAutoFit/>
            </a:bodyPr>
            <a:lstStyle/>
            <a:p>
              <a:pPr algn="just">
                <a:spcAft>
                  <a:spcPts val="0"/>
                </a:spcAft>
              </a:pPr>
              <a:endParaRPr lang="zh-CN" altLang="zh-CN" sz="12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
          <p:nvSpPr>
            <p:cNvPr id="33" name="ïṧlíḍê">
              <a:extLst>
                <a:ext uri="{FF2B5EF4-FFF2-40B4-BE49-F238E27FC236}">
                  <a16:creationId xmlns:a16="http://schemas.microsoft.com/office/drawing/2014/main" id="{8F1BEC98-01EE-4F31-B8F5-3DADF6E27153}"/>
                </a:ext>
              </a:extLst>
            </p:cNvPr>
            <p:cNvSpPr/>
            <p:nvPr/>
          </p:nvSpPr>
          <p:spPr>
            <a:xfrm>
              <a:off x="5122222" y="2810154"/>
              <a:ext cx="361156" cy="381992"/>
            </a:xfrm>
            <a:custGeom>
              <a:avLst/>
              <a:gdLst>
                <a:gd name="connsiteX0" fmla="*/ 400530 w 495300"/>
                <a:gd name="connsiteY0" fmla="*/ 621 h 523875"/>
                <a:gd name="connsiteX1" fmla="*/ 400530 w 495300"/>
                <a:gd name="connsiteY1" fmla="*/ 162546 h 523875"/>
                <a:gd name="connsiteX2" fmla="*/ 257655 w 495300"/>
                <a:gd name="connsiteY2" fmla="*/ 162546 h 523875"/>
                <a:gd name="connsiteX3" fmla="*/ 257655 w 495300"/>
                <a:gd name="connsiteY3" fmla="*/ 286371 h 523875"/>
                <a:gd name="connsiteX4" fmla="*/ 457680 w 495300"/>
                <a:gd name="connsiteY4" fmla="*/ 286371 h 523875"/>
                <a:gd name="connsiteX5" fmla="*/ 457680 w 495300"/>
                <a:gd name="connsiteY5" fmla="*/ 429246 h 523875"/>
                <a:gd name="connsiteX6" fmla="*/ 495780 w 495300"/>
                <a:gd name="connsiteY6" fmla="*/ 429246 h 523875"/>
                <a:gd name="connsiteX7" fmla="*/ 495780 w 495300"/>
                <a:gd name="connsiteY7" fmla="*/ 524496 h 523875"/>
                <a:gd name="connsiteX8" fmla="*/ 400530 w 495300"/>
                <a:gd name="connsiteY8" fmla="*/ 524496 h 523875"/>
                <a:gd name="connsiteX9" fmla="*/ 400530 w 495300"/>
                <a:gd name="connsiteY9" fmla="*/ 429246 h 523875"/>
                <a:gd name="connsiteX10" fmla="*/ 438630 w 495300"/>
                <a:gd name="connsiteY10" fmla="*/ 429246 h 523875"/>
                <a:gd name="connsiteX11" fmla="*/ 438630 w 495300"/>
                <a:gd name="connsiteY11" fmla="*/ 305421 h 523875"/>
                <a:gd name="connsiteX12" fmla="*/ 257655 w 495300"/>
                <a:gd name="connsiteY12" fmla="*/ 305421 h 523875"/>
                <a:gd name="connsiteX13" fmla="*/ 257655 w 495300"/>
                <a:gd name="connsiteY13" fmla="*/ 429246 h 523875"/>
                <a:gd name="connsiteX14" fmla="*/ 295755 w 495300"/>
                <a:gd name="connsiteY14" fmla="*/ 429246 h 523875"/>
                <a:gd name="connsiteX15" fmla="*/ 295755 w 495300"/>
                <a:gd name="connsiteY15" fmla="*/ 524496 h 523875"/>
                <a:gd name="connsiteX16" fmla="*/ 200505 w 495300"/>
                <a:gd name="connsiteY16" fmla="*/ 524496 h 523875"/>
                <a:gd name="connsiteX17" fmla="*/ 200505 w 495300"/>
                <a:gd name="connsiteY17" fmla="*/ 429246 h 523875"/>
                <a:gd name="connsiteX18" fmla="*/ 238605 w 495300"/>
                <a:gd name="connsiteY18" fmla="*/ 429246 h 523875"/>
                <a:gd name="connsiteX19" fmla="*/ 238605 w 495300"/>
                <a:gd name="connsiteY19" fmla="*/ 305421 h 523875"/>
                <a:gd name="connsiteX20" fmla="*/ 57630 w 495300"/>
                <a:gd name="connsiteY20" fmla="*/ 305421 h 523875"/>
                <a:gd name="connsiteX21" fmla="*/ 57630 w 495300"/>
                <a:gd name="connsiteY21" fmla="*/ 429246 h 523875"/>
                <a:gd name="connsiteX22" fmla="*/ 95730 w 495300"/>
                <a:gd name="connsiteY22" fmla="*/ 429246 h 523875"/>
                <a:gd name="connsiteX23" fmla="*/ 95730 w 495300"/>
                <a:gd name="connsiteY23" fmla="*/ 524496 h 523875"/>
                <a:gd name="connsiteX24" fmla="*/ 480 w 495300"/>
                <a:gd name="connsiteY24" fmla="*/ 524496 h 523875"/>
                <a:gd name="connsiteX25" fmla="*/ 480 w 495300"/>
                <a:gd name="connsiteY25" fmla="*/ 429246 h 523875"/>
                <a:gd name="connsiteX26" fmla="*/ 38580 w 495300"/>
                <a:gd name="connsiteY26" fmla="*/ 429246 h 523875"/>
                <a:gd name="connsiteX27" fmla="*/ 38580 w 495300"/>
                <a:gd name="connsiteY27" fmla="*/ 286371 h 523875"/>
                <a:gd name="connsiteX28" fmla="*/ 238605 w 495300"/>
                <a:gd name="connsiteY28" fmla="*/ 286371 h 523875"/>
                <a:gd name="connsiteX29" fmla="*/ 238605 w 495300"/>
                <a:gd name="connsiteY29" fmla="*/ 162546 h 523875"/>
                <a:gd name="connsiteX30" fmla="*/ 95730 w 495300"/>
                <a:gd name="connsiteY30" fmla="*/ 162546 h 523875"/>
                <a:gd name="connsiteX31" fmla="*/ 95730 w 495300"/>
                <a:gd name="connsiteY31" fmla="*/ 621 h 523875"/>
                <a:gd name="connsiteX32" fmla="*/ 400530 w 495300"/>
                <a:gd name="connsiteY32" fmla="*/ 621 h 523875"/>
                <a:gd name="connsiteX33" fmla="*/ 148118 w 495300"/>
                <a:gd name="connsiteY33" fmla="*/ 95871 h 523875"/>
                <a:gd name="connsiteX34" fmla="*/ 133830 w 495300"/>
                <a:gd name="connsiteY34" fmla="*/ 110159 h 523875"/>
                <a:gd name="connsiteX35" fmla="*/ 148118 w 495300"/>
                <a:gd name="connsiteY35" fmla="*/ 124446 h 523875"/>
                <a:gd name="connsiteX36" fmla="*/ 162405 w 495300"/>
                <a:gd name="connsiteY36" fmla="*/ 110159 h 523875"/>
                <a:gd name="connsiteX37" fmla="*/ 148118 w 495300"/>
                <a:gd name="connsiteY37" fmla="*/ 9587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5300" h="523875">
                  <a:moveTo>
                    <a:pt x="400530" y="621"/>
                  </a:moveTo>
                  <a:lnTo>
                    <a:pt x="400530" y="162546"/>
                  </a:lnTo>
                  <a:lnTo>
                    <a:pt x="257655" y="162546"/>
                  </a:lnTo>
                  <a:lnTo>
                    <a:pt x="257655" y="286371"/>
                  </a:lnTo>
                  <a:lnTo>
                    <a:pt x="457680" y="286371"/>
                  </a:lnTo>
                  <a:lnTo>
                    <a:pt x="457680" y="429246"/>
                  </a:lnTo>
                  <a:lnTo>
                    <a:pt x="495780" y="429246"/>
                  </a:lnTo>
                  <a:lnTo>
                    <a:pt x="495780" y="524496"/>
                  </a:lnTo>
                  <a:lnTo>
                    <a:pt x="400530" y="524496"/>
                  </a:lnTo>
                  <a:lnTo>
                    <a:pt x="400530" y="429246"/>
                  </a:lnTo>
                  <a:lnTo>
                    <a:pt x="438630" y="429246"/>
                  </a:lnTo>
                  <a:lnTo>
                    <a:pt x="438630" y="305421"/>
                  </a:lnTo>
                  <a:lnTo>
                    <a:pt x="257655" y="305421"/>
                  </a:lnTo>
                  <a:lnTo>
                    <a:pt x="257655" y="429246"/>
                  </a:lnTo>
                  <a:lnTo>
                    <a:pt x="295755" y="429246"/>
                  </a:lnTo>
                  <a:lnTo>
                    <a:pt x="295755" y="524496"/>
                  </a:lnTo>
                  <a:lnTo>
                    <a:pt x="200505" y="524496"/>
                  </a:lnTo>
                  <a:lnTo>
                    <a:pt x="200505" y="429246"/>
                  </a:lnTo>
                  <a:lnTo>
                    <a:pt x="238605" y="429246"/>
                  </a:lnTo>
                  <a:lnTo>
                    <a:pt x="238605" y="305421"/>
                  </a:lnTo>
                  <a:lnTo>
                    <a:pt x="57630" y="305421"/>
                  </a:lnTo>
                  <a:lnTo>
                    <a:pt x="57630" y="429246"/>
                  </a:lnTo>
                  <a:lnTo>
                    <a:pt x="95730" y="429246"/>
                  </a:lnTo>
                  <a:lnTo>
                    <a:pt x="95730" y="524496"/>
                  </a:lnTo>
                  <a:lnTo>
                    <a:pt x="480" y="524496"/>
                  </a:lnTo>
                  <a:lnTo>
                    <a:pt x="480" y="429246"/>
                  </a:lnTo>
                  <a:lnTo>
                    <a:pt x="38580" y="429246"/>
                  </a:lnTo>
                  <a:lnTo>
                    <a:pt x="38580" y="286371"/>
                  </a:lnTo>
                  <a:lnTo>
                    <a:pt x="238605" y="286371"/>
                  </a:lnTo>
                  <a:lnTo>
                    <a:pt x="238605" y="162546"/>
                  </a:lnTo>
                  <a:lnTo>
                    <a:pt x="95730" y="162546"/>
                  </a:lnTo>
                  <a:lnTo>
                    <a:pt x="95730" y="621"/>
                  </a:lnTo>
                  <a:lnTo>
                    <a:pt x="400530" y="621"/>
                  </a:lnTo>
                  <a:close/>
                  <a:moveTo>
                    <a:pt x="148118" y="95871"/>
                  </a:moveTo>
                  <a:cubicBezTo>
                    <a:pt x="140498" y="95871"/>
                    <a:pt x="133830" y="102539"/>
                    <a:pt x="133830" y="110159"/>
                  </a:cubicBezTo>
                  <a:cubicBezTo>
                    <a:pt x="133830" y="117779"/>
                    <a:pt x="140498" y="124446"/>
                    <a:pt x="148118" y="124446"/>
                  </a:cubicBezTo>
                  <a:cubicBezTo>
                    <a:pt x="155737" y="124446"/>
                    <a:pt x="162405" y="117779"/>
                    <a:pt x="162405" y="110159"/>
                  </a:cubicBezTo>
                  <a:cubicBezTo>
                    <a:pt x="162405" y="102539"/>
                    <a:pt x="155737" y="95871"/>
                    <a:pt x="148118" y="95871"/>
                  </a:cubicBezTo>
                  <a:close/>
                </a:path>
              </a:pathLst>
            </a:custGeom>
            <a:solidFill>
              <a:schemeClr val="bg1"/>
            </a:solidFill>
            <a:ln w="9525"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4" name="îṡľíḑe">
              <a:extLst>
                <a:ext uri="{FF2B5EF4-FFF2-40B4-BE49-F238E27FC236}">
                  <a16:creationId xmlns:a16="http://schemas.microsoft.com/office/drawing/2014/main" id="{162DA9D7-A257-44D3-8462-6A159F04C553}"/>
                </a:ext>
              </a:extLst>
            </p:cNvPr>
            <p:cNvSpPr/>
            <p:nvPr/>
          </p:nvSpPr>
          <p:spPr>
            <a:xfrm>
              <a:off x="5947188" y="4021454"/>
              <a:ext cx="361156" cy="381992"/>
            </a:xfrm>
            <a:custGeom>
              <a:avLst/>
              <a:gdLst>
                <a:gd name="connsiteX0" fmla="*/ 372211 w 495300"/>
                <a:gd name="connsiteY0" fmla="*/ 621 h 523875"/>
                <a:gd name="connsiteX1" fmla="*/ 372211 w 495300"/>
                <a:gd name="connsiteY1" fmla="*/ 19671 h 523875"/>
                <a:gd name="connsiteX2" fmla="*/ 334111 w 495300"/>
                <a:gd name="connsiteY2" fmla="*/ 19671 h 523875"/>
                <a:gd name="connsiteX3" fmla="*/ 334111 w 495300"/>
                <a:gd name="connsiteY3" fmla="*/ 143496 h 523875"/>
                <a:gd name="connsiteX4" fmla="*/ 496036 w 495300"/>
                <a:gd name="connsiteY4" fmla="*/ 486396 h 523875"/>
                <a:gd name="connsiteX5" fmla="*/ 481749 w 495300"/>
                <a:gd name="connsiteY5" fmla="*/ 524496 h 523875"/>
                <a:gd name="connsiteX6" fmla="*/ 15024 w 495300"/>
                <a:gd name="connsiteY6" fmla="*/ 524496 h 523875"/>
                <a:gd name="connsiteX7" fmla="*/ 736 w 495300"/>
                <a:gd name="connsiteY7" fmla="*/ 486396 h 523875"/>
                <a:gd name="connsiteX8" fmla="*/ 162661 w 495300"/>
                <a:gd name="connsiteY8" fmla="*/ 143496 h 523875"/>
                <a:gd name="connsiteX9" fmla="*/ 162661 w 495300"/>
                <a:gd name="connsiteY9" fmla="*/ 19671 h 523875"/>
                <a:gd name="connsiteX10" fmla="*/ 124561 w 495300"/>
                <a:gd name="connsiteY10" fmla="*/ 19671 h 523875"/>
                <a:gd name="connsiteX11" fmla="*/ 124561 w 495300"/>
                <a:gd name="connsiteY11" fmla="*/ 621 h 523875"/>
                <a:gd name="connsiteX12" fmla="*/ 372211 w 495300"/>
                <a:gd name="connsiteY12" fmla="*/ 621 h 523875"/>
                <a:gd name="connsiteX13" fmla="*/ 259816 w 495300"/>
                <a:gd name="connsiteY13" fmla="*/ 404481 h 523875"/>
                <a:gd name="connsiteX14" fmla="*/ 256958 w 495300"/>
                <a:gd name="connsiteY14" fmla="*/ 406386 h 523875"/>
                <a:gd name="connsiteX15" fmla="*/ 251243 w 495300"/>
                <a:gd name="connsiteY15" fmla="*/ 410196 h 523875"/>
                <a:gd name="connsiteX16" fmla="*/ 59791 w 495300"/>
                <a:gd name="connsiteY16" fmla="*/ 416864 h 523875"/>
                <a:gd name="connsiteX17" fmla="*/ 55981 w 495300"/>
                <a:gd name="connsiteY17" fmla="*/ 414959 h 523875"/>
                <a:gd name="connsiteX18" fmla="*/ 21691 w 495300"/>
                <a:gd name="connsiteY18" fmla="*/ 487349 h 523875"/>
                <a:gd name="connsiteX19" fmla="*/ 28358 w 495300"/>
                <a:gd name="connsiteY19" fmla="*/ 505446 h 523875"/>
                <a:gd name="connsiteX20" fmla="*/ 468414 w 495300"/>
                <a:gd name="connsiteY20" fmla="*/ 505446 h 523875"/>
                <a:gd name="connsiteX21" fmla="*/ 475081 w 495300"/>
                <a:gd name="connsiteY21" fmla="*/ 487349 h 523875"/>
                <a:gd name="connsiteX22" fmla="*/ 428408 w 495300"/>
                <a:gd name="connsiteY22" fmla="*/ 388289 h 523875"/>
                <a:gd name="connsiteX23" fmla="*/ 259816 w 495300"/>
                <a:gd name="connsiteY23" fmla="*/ 404481 h 523875"/>
                <a:gd name="connsiteX24" fmla="*/ 310299 w 495300"/>
                <a:gd name="connsiteY24" fmla="*/ 257796 h 523875"/>
                <a:gd name="connsiteX25" fmla="*/ 276961 w 495300"/>
                <a:gd name="connsiteY25" fmla="*/ 291134 h 523875"/>
                <a:gd name="connsiteX26" fmla="*/ 310299 w 495300"/>
                <a:gd name="connsiteY26" fmla="*/ 324471 h 523875"/>
                <a:gd name="connsiteX27" fmla="*/ 343636 w 495300"/>
                <a:gd name="connsiteY27" fmla="*/ 291134 h 523875"/>
                <a:gd name="connsiteX28" fmla="*/ 310299 w 495300"/>
                <a:gd name="connsiteY28" fmla="*/ 25779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5300" h="523875">
                  <a:moveTo>
                    <a:pt x="372211" y="621"/>
                  </a:moveTo>
                  <a:lnTo>
                    <a:pt x="372211" y="19671"/>
                  </a:lnTo>
                  <a:lnTo>
                    <a:pt x="334111" y="19671"/>
                  </a:lnTo>
                  <a:lnTo>
                    <a:pt x="334111" y="143496"/>
                  </a:lnTo>
                  <a:lnTo>
                    <a:pt x="496036" y="486396"/>
                  </a:lnTo>
                  <a:lnTo>
                    <a:pt x="481749" y="524496"/>
                  </a:lnTo>
                  <a:lnTo>
                    <a:pt x="15024" y="524496"/>
                  </a:lnTo>
                  <a:lnTo>
                    <a:pt x="736" y="486396"/>
                  </a:lnTo>
                  <a:lnTo>
                    <a:pt x="162661" y="143496"/>
                  </a:lnTo>
                  <a:lnTo>
                    <a:pt x="162661" y="19671"/>
                  </a:lnTo>
                  <a:lnTo>
                    <a:pt x="124561" y="19671"/>
                  </a:lnTo>
                  <a:lnTo>
                    <a:pt x="124561" y="621"/>
                  </a:lnTo>
                  <a:lnTo>
                    <a:pt x="372211" y="621"/>
                  </a:lnTo>
                  <a:close/>
                  <a:moveTo>
                    <a:pt x="259816" y="404481"/>
                  </a:moveTo>
                  <a:lnTo>
                    <a:pt x="256958" y="406386"/>
                  </a:lnTo>
                  <a:lnTo>
                    <a:pt x="251243" y="410196"/>
                  </a:lnTo>
                  <a:cubicBezTo>
                    <a:pt x="203618" y="441629"/>
                    <a:pt x="124561" y="442581"/>
                    <a:pt x="59791" y="416864"/>
                  </a:cubicBezTo>
                  <a:lnTo>
                    <a:pt x="55981" y="414959"/>
                  </a:lnTo>
                  <a:lnTo>
                    <a:pt x="21691" y="487349"/>
                  </a:lnTo>
                  <a:lnTo>
                    <a:pt x="28358" y="505446"/>
                  </a:lnTo>
                  <a:lnTo>
                    <a:pt x="468414" y="505446"/>
                  </a:lnTo>
                  <a:lnTo>
                    <a:pt x="475081" y="487349"/>
                  </a:lnTo>
                  <a:lnTo>
                    <a:pt x="428408" y="388289"/>
                  </a:lnTo>
                  <a:cubicBezTo>
                    <a:pt x="370306" y="374001"/>
                    <a:pt x="300774" y="378764"/>
                    <a:pt x="259816" y="404481"/>
                  </a:cubicBezTo>
                  <a:close/>
                  <a:moveTo>
                    <a:pt x="310299" y="257796"/>
                  </a:moveTo>
                  <a:cubicBezTo>
                    <a:pt x="292201" y="257796"/>
                    <a:pt x="276961" y="273036"/>
                    <a:pt x="276961" y="291134"/>
                  </a:cubicBezTo>
                  <a:cubicBezTo>
                    <a:pt x="276961" y="309231"/>
                    <a:pt x="292201" y="324471"/>
                    <a:pt x="310299" y="324471"/>
                  </a:cubicBezTo>
                  <a:cubicBezTo>
                    <a:pt x="328396" y="324471"/>
                    <a:pt x="343636" y="309231"/>
                    <a:pt x="343636" y="291134"/>
                  </a:cubicBezTo>
                  <a:cubicBezTo>
                    <a:pt x="343636" y="272084"/>
                    <a:pt x="328396" y="257796"/>
                    <a:pt x="310299" y="257796"/>
                  </a:cubicBezTo>
                  <a:close/>
                </a:path>
              </a:pathLst>
            </a:custGeom>
            <a:solidFill>
              <a:schemeClr val="bg1"/>
            </a:solidFill>
            <a:ln w="9525"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5" name="íṣḻîḋé">
              <a:extLst>
                <a:ext uri="{FF2B5EF4-FFF2-40B4-BE49-F238E27FC236}">
                  <a16:creationId xmlns:a16="http://schemas.microsoft.com/office/drawing/2014/main" id="{D3516893-C15B-46C2-9BE0-54C75C090238}"/>
                </a:ext>
              </a:extLst>
            </p:cNvPr>
            <p:cNvSpPr/>
            <p:nvPr/>
          </p:nvSpPr>
          <p:spPr>
            <a:xfrm>
              <a:off x="6725297" y="5232754"/>
              <a:ext cx="388938" cy="381992"/>
            </a:xfrm>
            <a:custGeom>
              <a:avLst/>
              <a:gdLst>
                <a:gd name="connsiteX0" fmla="*/ 372339 w 533400"/>
                <a:gd name="connsiteY0" fmla="*/ 276846 h 523875"/>
                <a:gd name="connsiteX1" fmla="*/ 372339 w 533400"/>
                <a:gd name="connsiteY1" fmla="*/ 524496 h 523875"/>
                <a:gd name="connsiteX2" fmla="*/ 162789 w 533400"/>
                <a:gd name="connsiteY2" fmla="*/ 524496 h 523875"/>
                <a:gd name="connsiteX3" fmla="*/ 162789 w 533400"/>
                <a:gd name="connsiteY3" fmla="*/ 276846 h 523875"/>
                <a:gd name="connsiteX4" fmla="*/ 372339 w 533400"/>
                <a:gd name="connsiteY4" fmla="*/ 276846 h 523875"/>
                <a:gd name="connsiteX5" fmla="*/ 143739 w 533400"/>
                <a:gd name="connsiteY5" fmla="*/ 114921 h 523875"/>
                <a:gd name="connsiteX6" fmla="*/ 143739 w 533400"/>
                <a:gd name="connsiteY6" fmla="*/ 153021 h 523875"/>
                <a:gd name="connsiteX7" fmla="*/ 391389 w 533400"/>
                <a:gd name="connsiteY7" fmla="*/ 153021 h 523875"/>
                <a:gd name="connsiteX8" fmla="*/ 391389 w 533400"/>
                <a:gd name="connsiteY8" fmla="*/ 114921 h 523875"/>
                <a:gd name="connsiteX9" fmla="*/ 534264 w 533400"/>
                <a:gd name="connsiteY9" fmla="*/ 114921 h 523875"/>
                <a:gd name="connsiteX10" fmla="*/ 534264 w 533400"/>
                <a:gd name="connsiteY10" fmla="*/ 410196 h 523875"/>
                <a:gd name="connsiteX11" fmla="*/ 391389 w 533400"/>
                <a:gd name="connsiteY11" fmla="*/ 410196 h 523875"/>
                <a:gd name="connsiteX12" fmla="*/ 391389 w 533400"/>
                <a:gd name="connsiteY12" fmla="*/ 257796 h 523875"/>
                <a:gd name="connsiteX13" fmla="*/ 143739 w 533400"/>
                <a:gd name="connsiteY13" fmla="*/ 257796 h 523875"/>
                <a:gd name="connsiteX14" fmla="*/ 143739 w 533400"/>
                <a:gd name="connsiteY14" fmla="*/ 410196 h 523875"/>
                <a:gd name="connsiteX15" fmla="*/ 864 w 533400"/>
                <a:gd name="connsiteY15" fmla="*/ 410196 h 523875"/>
                <a:gd name="connsiteX16" fmla="*/ 864 w 533400"/>
                <a:gd name="connsiteY16" fmla="*/ 186359 h 523875"/>
                <a:gd name="connsiteX17" fmla="*/ 67539 w 533400"/>
                <a:gd name="connsiteY17" fmla="*/ 114921 h 523875"/>
                <a:gd name="connsiteX18" fmla="*/ 143739 w 533400"/>
                <a:gd name="connsiteY18" fmla="*/ 114921 h 523875"/>
                <a:gd name="connsiteX19" fmla="*/ 462827 w 533400"/>
                <a:gd name="connsiteY19" fmla="*/ 172071 h 523875"/>
                <a:gd name="connsiteX20" fmla="*/ 448539 w 533400"/>
                <a:gd name="connsiteY20" fmla="*/ 186359 h 523875"/>
                <a:gd name="connsiteX21" fmla="*/ 462827 w 533400"/>
                <a:gd name="connsiteY21" fmla="*/ 200646 h 523875"/>
                <a:gd name="connsiteX22" fmla="*/ 477114 w 533400"/>
                <a:gd name="connsiteY22" fmla="*/ 186359 h 523875"/>
                <a:gd name="connsiteX23" fmla="*/ 462827 w 533400"/>
                <a:gd name="connsiteY23" fmla="*/ 172071 h 523875"/>
                <a:gd name="connsiteX24" fmla="*/ 372339 w 533400"/>
                <a:gd name="connsiteY24" fmla="*/ 621 h 523875"/>
                <a:gd name="connsiteX25" fmla="*/ 372339 w 533400"/>
                <a:gd name="connsiteY25" fmla="*/ 133971 h 523875"/>
                <a:gd name="connsiteX26" fmla="*/ 162789 w 533400"/>
                <a:gd name="connsiteY26" fmla="*/ 133971 h 523875"/>
                <a:gd name="connsiteX27" fmla="*/ 162789 w 533400"/>
                <a:gd name="connsiteY27" fmla="*/ 621 h 523875"/>
                <a:gd name="connsiteX28" fmla="*/ 372339 w 533400"/>
                <a:gd name="connsiteY28"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523875">
                  <a:moveTo>
                    <a:pt x="372339" y="276846"/>
                  </a:moveTo>
                  <a:lnTo>
                    <a:pt x="372339" y="524496"/>
                  </a:lnTo>
                  <a:lnTo>
                    <a:pt x="162789" y="524496"/>
                  </a:lnTo>
                  <a:lnTo>
                    <a:pt x="162789" y="276846"/>
                  </a:lnTo>
                  <a:lnTo>
                    <a:pt x="372339" y="276846"/>
                  </a:lnTo>
                  <a:close/>
                  <a:moveTo>
                    <a:pt x="143739" y="114921"/>
                  </a:moveTo>
                  <a:lnTo>
                    <a:pt x="143739" y="153021"/>
                  </a:lnTo>
                  <a:lnTo>
                    <a:pt x="391389" y="153021"/>
                  </a:lnTo>
                  <a:lnTo>
                    <a:pt x="391389" y="114921"/>
                  </a:lnTo>
                  <a:lnTo>
                    <a:pt x="534264" y="114921"/>
                  </a:lnTo>
                  <a:lnTo>
                    <a:pt x="534264" y="410196"/>
                  </a:lnTo>
                  <a:lnTo>
                    <a:pt x="391389" y="410196"/>
                  </a:lnTo>
                  <a:lnTo>
                    <a:pt x="391389" y="257796"/>
                  </a:lnTo>
                  <a:lnTo>
                    <a:pt x="143739" y="257796"/>
                  </a:lnTo>
                  <a:lnTo>
                    <a:pt x="143739" y="410196"/>
                  </a:lnTo>
                  <a:lnTo>
                    <a:pt x="864" y="410196"/>
                  </a:lnTo>
                  <a:lnTo>
                    <a:pt x="864" y="186359"/>
                  </a:lnTo>
                  <a:lnTo>
                    <a:pt x="67539" y="114921"/>
                  </a:lnTo>
                  <a:lnTo>
                    <a:pt x="143739" y="114921"/>
                  </a:lnTo>
                  <a:close/>
                  <a:moveTo>
                    <a:pt x="462827" y="172071"/>
                  </a:moveTo>
                  <a:cubicBezTo>
                    <a:pt x="455207" y="172071"/>
                    <a:pt x="448539" y="178739"/>
                    <a:pt x="448539" y="186359"/>
                  </a:cubicBezTo>
                  <a:cubicBezTo>
                    <a:pt x="448539" y="193979"/>
                    <a:pt x="455207" y="200646"/>
                    <a:pt x="462827" y="200646"/>
                  </a:cubicBezTo>
                  <a:cubicBezTo>
                    <a:pt x="470446" y="200646"/>
                    <a:pt x="477114" y="193979"/>
                    <a:pt x="477114" y="186359"/>
                  </a:cubicBezTo>
                  <a:cubicBezTo>
                    <a:pt x="477114" y="178739"/>
                    <a:pt x="470446" y="172071"/>
                    <a:pt x="462827" y="172071"/>
                  </a:cubicBezTo>
                  <a:close/>
                  <a:moveTo>
                    <a:pt x="372339" y="621"/>
                  </a:moveTo>
                  <a:lnTo>
                    <a:pt x="372339" y="133971"/>
                  </a:lnTo>
                  <a:lnTo>
                    <a:pt x="162789" y="133971"/>
                  </a:lnTo>
                  <a:lnTo>
                    <a:pt x="162789" y="621"/>
                  </a:lnTo>
                  <a:lnTo>
                    <a:pt x="372339" y="621"/>
                  </a:lnTo>
                  <a:close/>
                </a:path>
              </a:pathLst>
            </a:custGeom>
            <a:solidFill>
              <a:schemeClr val="bg1"/>
            </a:solidFill>
            <a:ln w="9525"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7" name="iSľîḑe">
            <a:extLst>
              <a:ext uri="{FF2B5EF4-FFF2-40B4-BE49-F238E27FC236}">
                <a16:creationId xmlns:a16="http://schemas.microsoft.com/office/drawing/2014/main" id="{FAB4E16A-783D-4AB7-8716-D2293796E363}"/>
              </a:ext>
            </a:extLst>
          </p:cNvPr>
          <p:cNvSpPr/>
          <p:nvPr/>
        </p:nvSpPr>
        <p:spPr>
          <a:xfrm>
            <a:off x="620656" y="1348967"/>
            <a:ext cx="2918380" cy="584775"/>
          </a:xfrm>
          <a:prstGeom prst="rect">
            <a:avLst/>
          </a:prstGeom>
          <a:noFill/>
        </p:spPr>
        <p:txBody>
          <a:bodyPr wrap="square" anchor="b" anchorCtr="0">
            <a:spAutoFit/>
          </a:bodyPr>
          <a:lstStyle/>
          <a:p>
            <a:r>
              <a:rPr lang="zh-CN" altLang="en-US" sz="3200"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老年高血压</a:t>
            </a:r>
            <a:endParaRPr lang="en-US" altLang="zh-CN" sz="3200" b="1"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cxnSp>
        <p:nvCxnSpPr>
          <p:cNvPr id="9" name="直接连接符 8">
            <a:extLst>
              <a:ext uri="{FF2B5EF4-FFF2-40B4-BE49-F238E27FC236}">
                <a16:creationId xmlns:a16="http://schemas.microsoft.com/office/drawing/2014/main" id="{8BD51FCF-8814-4166-8BA6-05D6D6AC6CF8}"/>
              </a:ext>
            </a:extLst>
          </p:cNvPr>
          <p:cNvCxnSpPr>
            <a:cxnSpLocks/>
          </p:cNvCxnSpPr>
          <p:nvPr/>
        </p:nvCxnSpPr>
        <p:spPr>
          <a:xfrm>
            <a:off x="734788" y="4745296"/>
            <a:ext cx="3126012" cy="0"/>
          </a:xfrm>
          <a:prstGeom prst="line">
            <a:avLst/>
          </a:prstGeom>
          <a:ln w="63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 name="iśḷîḑê">
            <a:extLst>
              <a:ext uri="{FF2B5EF4-FFF2-40B4-BE49-F238E27FC236}">
                <a16:creationId xmlns:a16="http://schemas.microsoft.com/office/drawing/2014/main" id="{FD522AEE-0BA6-41B8-A4A8-2A59352346F8}"/>
              </a:ext>
            </a:extLst>
          </p:cNvPr>
          <p:cNvGrpSpPr/>
          <p:nvPr/>
        </p:nvGrpSpPr>
        <p:grpSpPr>
          <a:xfrm>
            <a:off x="778467" y="2719313"/>
            <a:ext cx="1983528" cy="1782407"/>
            <a:chOff x="778391" y="2697582"/>
            <a:chExt cx="1829137" cy="1643668"/>
          </a:xfrm>
        </p:grpSpPr>
        <p:sp>
          <p:nvSpPr>
            <p:cNvPr id="11" name="ïṣ1iḋe">
              <a:extLst>
                <a:ext uri="{FF2B5EF4-FFF2-40B4-BE49-F238E27FC236}">
                  <a16:creationId xmlns:a16="http://schemas.microsoft.com/office/drawing/2014/main" id="{603616F6-574F-4CA1-BDC6-9B10F66E19F6}"/>
                </a:ext>
              </a:extLst>
            </p:cNvPr>
            <p:cNvSpPr/>
            <p:nvPr/>
          </p:nvSpPr>
          <p:spPr>
            <a:xfrm flipH="1" flipV="1">
              <a:off x="2038923" y="3097335"/>
              <a:ext cx="568605" cy="230640"/>
            </a:xfrm>
            <a:custGeom>
              <a:avLst/>
              <a:gdLst>
                <a:gd name="connsiteX0" fmla="*/ 354843 w 695025"/>
                <a:gd name="connsiteY0" fmla="*/ 0 h 281919"/>
                <a:gd name="connsiteX1" fmla="*/ 211252 w 695025"/>
                <a:gd name="connsiteY1" fmla="*/ 0 h 281919"/>
                <a:gd name="connsiteX2" fmla="*/ 159003 w 695025"/>
                <a:gd name="connsiteY2" fmla="*/ 46987 h 281919"/>
                <a:gd name="connsiteX3" fmla="*/ 211252 w 695025"/>
                <a:gd name="connsiteY3" fmla="*/ 93973 h 281919"/>
                <a:gd name="connsiteX4" fmla="*/ 306353 w 695025"/>
                <a:gd name="connsiteY4" fmla="*/ 93973 h 281919"/>
                <a:gd name="connsiteX5" fmla="*/ 358602 w 695025"/>
                <a:gd name="connsiteY5" fmla="*/ 140960 h 281919"/>
                <a:gd name="connsiteX6" fmla="*/ 306353 w 695025"/>
                <a:gd name="connsiteY6" fmla="*/ 187946 h 281919"/>
                <a:gd name="connsiteX7" fmla="*/ 52249 w 695025"/>
                <a:gd name="connsiteY7" fmla="*/ 187946 h 281919"/>
                <a:gd name="connsiteX8" fmla="*/ 0 w 695025"/>
                <a:gd name="connsiteY8" fmla="*/ 234933 h 281919"/>
                <a:gd name="connsiteX9" fmla="*/ 52249 w 695025"/>
                <a:gd name="connsiteY9" fmla="*/ 281920 h 281919"/>
                <a:gd name="connsiteX10" fmla="*/ 695026 w 695025"/>
                <a:gd name="connsiteY10" fmla="*/ 281920 h 281919"/>
                <a:gd name="connsiteX11" fmla="*/ 354843 w 695025"/>
                <a:gd name="connsiteY11" fmla="*/ 0 h 28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025" h="281919">
                  <a:moveTo>
                    <a:pt x="354843" y="0"/>
                  </a:moveTo>
                  <a:lnTo>
                    <a:pt x="211252" y="0"/>
                  </a:lnTo>
                  <a:cubicBezTo>
                    <a:pt x="182684" y="0"/>
                    <a:pt x="159003" y="21050"/>
                    <a:pt x="159003" y="46987"/>
                  </a:cubicBezTo>
                  <a:cubicBezTo>
                    <a:pt x="159003" y="72923"/>
                    <a:pt x="182308" y="93973"/>
                    <a:pt x="211252" y="93973"/>
                  </a:cubicBezTo>
                  <a:lnTo>
                    <a:pt x="306353" y="93973"/>
                  </a:lnTo>
                  <a:cubicBezTo>
                    <a:pt x="334920" y="93973"/>
                    <a:pt x="358602" y="115023"/>
                    <a:pt x="358602" y="140960"/>
                  </a:cubicBezTo>
                  <a:cubicBezTo>
                    <a:pt x="358602" y="166896"/>
                    <a:pt x="335296" y="187946"/>
                    <a:pt x="306353" y="187946"/>
                  </a:cubicBezTo>
                  <a:lnTo>
                    <a:pt x="52249" y="187946"/>
                  </a:lnTo>
                  <a:cubicBezTo>
                    <a:pt x="23681" y="187946"/>
                    <a:pt x="0" y="208996"/>
                    <a:pt x="0" y="234933"/>
                  </a:cubicBezTo>
                  <a:cubicBezTo>
                    <a:pt x="0" y="260870"/>
                    <a:pt x="23305" y="281920"/>
                    <a:pt x="52249" y="281920"/>
                  </a:cubicBezTo>
                  <a:lnTo>
                    <a:pt x="695026" y="281920"/>
                  </a:lnTo>
                  <a:cubicBezTo>
                    <a:pt x="552187" y="228543"/>
                    <a:pt x="432277" y="128555"/>
                    <a:pt x="354843" y="0"/>
                  </a:cubicBezTo>
                  <a:close/>
                </a:path>
              </a:pathLst>
            </a:custGeom>
            <a:solidFill>
              <a:schemeClr val="tx2">
                <a:lumMod val="20000"/>
                <a:lumOff val="80000"/>
              </a:schemeClr>
            </a:solidFill>
            <a:ln w="3758" cap="flat">
              <a:noFill/>
              <a:prstDash val="solid"/>
              <a:miter/>
            </a:ln>
          </p:spPr>
          <p:txBody>
            <a:bodyPr rtlCol="0" anchor="ctr"/>
            <a:lstStyle/>
            <a:p>
              <a:endParaRPr lang="zh-CN" altLang="en-US"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2" name="ïš1îḋé">
              <a:extLst>
                <a:ext uri="{FF2B5EF4-FFF2-40B4-BE49-F238E27FC236}">
                  <a16:creationId xmlns:a16="http://schemas.microsoft.com/office/drawing/2014/main" id="{412C7842-CA73-47C8-BCCE-A3D041480971}"/>
                </a:ext>
              </a:extLst>
            </p:cNvPr>
            <p:cNvSpPr/>
            <p:nvPr/>
          </p:nvSpPr>
          <p:spPr>
            <a:xfrm>
              <a:off x="778391" y="3990167"/>
              <a:ext cx="695025" cy="281919"/>
            </a:xfrm>
            <a:custGeom>
              <a:avLst/>
              <a:gdLst>
                <a:gd name="connsiteX0" fmla="*/ 354843 w 695025"/>
                <a:gd name="connsiteY0" fmla="*/ 0 h 281919"/>
                <a:gd name="connsiteX1" fmla="*/ 211252 w 695025"/>
                <a:gd name="connsiteY1" fmla="*/ 0 h 281919"/>
                <a:gd name="connsiteX2" fmla="*/ 159003 w 695025"/>
                <a:gd name="connsiteY2" fmla="*/ 46987 h 281919"/>
                <a:gd name="connsiteX3" fmla="*/ 211252 w 695025"/>
                <a:gd name="connsiteY3" fmla="*/ 93973 h 281919"/>
                <a:gd name="connsiteX4" fmla="*/ 306353 w 695025"/>
                <a:gd name="connsiteY4" fmla="*/ 93973 h 281919"/>
                <a:gd name="connsiteX5" fmla="*/ 358602 w 695025"/>
                <a:gd name="connsiteY5" fmla="*/ 140960 h 281919"/>
                <a:gd name="connsiteX6" fmla="*/ 306353 w 695025"/>
                <a:gd name="connsiteY6" fmla="*/ 187946 h 281919"/>
                <a:gd name="connsiteX7" fmla="*/ 52249 w 695025"/>
                <a:gd name="connsiteY7" fmla="*/ 187946 h 281919"/>
                <a:gd name="connsiteX8" fmla="*/ 0 w 695025"/>
                <a:gd name="connsiteY8" fmla="*/ 234933 h 281919"/>
                <a:gd name="connsiteX9" fmla="*/ 52249 w 695025"/>
                <a:gd name="connsiteY9" fmla="*/ 281920 h 281919"/>
                <a:gd name="connsiteX10" fmla="*/ 695026 w 695025"/>
                <a:gd name="connsiteY10" fmla="*/ 281920 h 281919"/>
                <a:gd name="connsiteX11" fmla="*/ 354843 w 695025"/>
                <a:gd name="connsiteY11" fmla="*/ 0 h 28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025" h="281919">
                  <a:moveTo>
                    <a:pt x="354843" y="0"/>
                  </a:moveTo>
                  <a:lnTo>
                    <a:pt x="211252" y="0"/>
                  </a:lnTo>
                  <a:cubicBezTo>
                    <a:pt x="182684" y="0"/>
                    <a:pt x="159003" y="21050"/>
                    <a:pt x="159003" y="46987"/>
                  </a:cubicBezTo>
                  <a:cubicBezTo>
                    <a:pt x="159003" y="72923"/>
                    <a:pt x="182308" y="93973"/>
                    <a:pt x="211252" y="93973"/>
                  </a:cubicBezTo>
                  <a:lnTo>
                    <a:pt x="306353" y="93973"/>
                  </a:lnTo>
                  <a:cubicBezTo>
                    <a:pt x="334920" y="93973"/>
                    <a:pt x="358602" y="115023"/>
                    <a:pt x="358602" y="140960"/>
                  </a:cubicBezTo>
                  <a:cubicBezTo>
                    <a:pt x="358602" y="166896"/>
                    <a:pt x="335296" y="187946"/>
                    <a:pt x="306353" y="187946"/>
                  </a:cubicBezTo>
                  <a:lnTo>
                    <a:pt x="52249" y="187946"/>
                  </a:lnTo>
                  <a:cubicBezTo>
                    <a:pt x="23681" y="187946"/>
                    <a:pt x="0" y="208996"/>
                    <a:pt x="0" y="234933"/>
                  </a:cubicBezTo>
                  <a:cubicBezTo>
                    <a:pt x="0" y="260870"/>
                    <a:pt x="23305" y="281920"/>
                    <a:pt x="52249" y="281920"/>
                  </a:cubicBezTo>
                  <a:lnTo>
                    <a:pt x="695026" y="281920"/>
                  </a:lnTo>
                  <a:cubicBezTo>
                    <a:pt x="552187" y="228543"/>
                    <a:pt x="432277" y="128555"/>
                    <a:pt x="354843" y="0"/>
                  </a:cubicBezTo>
                  <a:close/>
                </a:path>
              </a:pathLst>
            </a:custGeom>
            <a:solidFill>
              <a:schemeClr val="tx2">
                <a:lumMod val="20000"/>
                <a:lumOff val="80000"/>
              </a:schemeClr>
            </a:solidFill>
            <a:ln w="3758"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3" name="iś1îḑè">
              <a:extLst>
                <a:ext uri="{FF2B5EF4-FFF2-40B4-BE49-F238E27FC236}">
                  <a16:creationId xmlns:a16="http://schemas.microsoft.com/office/drawing/2014/main" id="{395F15E1-B645-430B-8787-069478A172BA}"/>
                </a:ext>
              </a:extLst>
            </p:cNvPr>
            <p:cNvSpPr/>
            <p:nvPr/>
          </p:nvSpPr>
          <p:spPr>
            <a:xfrm>
              <a:off x="1037005" y="2992171"/>
              <a:ext cx="1336674" cy="1320887"/>
            </a:xfrm>
            <a:custGeom>
              <a:avLst/>
              <a:gdLst>
                <a:gd name="connsiteX0" fmla="*/ 814184 w 1336674"/>
                <a:gd name="connsiteY0" fmla="*/ 0 h 1320887"/>
                <a:gd name="connsiteX1" fmla="*/ 673224 w 1336674"/>
                <a:gd name="connsiteY1" fmla="*/ 245458 h 1320887"/>
                <a:gd name="connsiteX2" fmla="*/ 660068 w 1336674"/>
                <a:gd name="connsiteY2" fmla="*/ 252976 h 1320887"/>
                <a:gd name="connsiteX3" fmla="*/ 646911 w 1336674"/>
                <a:gd name="connsiteY3" fmla="*/ 245458 h 1320887"/>
                <a:gd name="connsiteX4" fmla="*/ 507831 w 1336674"/>
                <a:gd name="connsiteY4" fmla="*/ 3759 h 1320887"/>
                <a:gd name="connsiteX5" fmla="*/ 0 w 1336674"/>
                <a:gd name="connsiteY5" fmla="*/ 652550 h 1320887"/>
                <a:gd name="connsiteX6" fmla="*/ 668337 w 1336674"/>
                <a:gd name="connsiteY6" fmla="*/ 1320887 h 1320887"/>
                <a:gd name="connsiteX7" fmla="*/ 1141962 w 1336674"/>
                <a:gd name="connsiteY7" fmla="*/ 1124295 h 1320887"/>
                <a:gd name="connsiteX8" fmla="*/ 1112643 w 1336674"/>
                <a:gd name="connsiteY8" fmla="*/ 1060769 h 1320887"/>
                <a:gd name="connsiteX9" fmla="*/ 1196091 w 1336674"/>
                <a:gd name="connsiteY9" fmla="*/ 977321 h 1320887"/>
                <a:gd name="connsiteX10" fmla="*/ 1243829 w 1336674"/>
                <a:gd name="connsiteY10" fmla="*/ 992357 h 1320887"/>
                <a:gd name="connsiteX11" fmla="*/ 1336675 w 1336674"/>
                <a:gd name="connsiteY11" fmla="*/ 652550 h 1320887"/>
                <a:gd name="connsiteX12" fmla="*/ 814184 w 1336674"/>
                <a:gd name="connsiteY12" fmla="*/ 0 h 132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674" h="1320887">
                  <a:moveTo>
                    <a:pt x="814184" y="0"/>
                  </a:moveTo>
                  <a:lnTo>
                    <a:pt x="673224" y="245458"/>
                  </a:lnTo>
                  <a:cubicBezTo>
                    <a:pt x="670593" y="249969"/>
                    <a:pt x="665706" y="252976"/>
                    <a:pt x="660068" y="252976"/>
                  </a:cubicBezTo>
                  <a:cubicBezTo>
                    <a:pt x="654805" y="252976"/>
                    <a:pt x="649543" y="249969"/>
                    <a:pt x="646911" y="245458"/>
                  </a:cubicBezTo>
                  <a:lnTo>
                    <a:pt x="507831" y="3759"/>
                  </a:lnTo>
                  <a:cubicBezTo>
                    <a:pt x="216138" y="75554"/>
                    <a:pt x="0" y="338679"/>
                    <a:pt x="0" y="652550"/>
                  </a:cubicBezTo>
                  <a:cubicBezTo>
                    <a:pt x="0" y="1021677"/>
                    <a:pt x="299211" y="1320887"/>
                    <a:pt x="668337" y="1320887"/>
                  </a:cubicBezTo>
                  <a:cubicBezTo>
                    <a:pt x="853277" y="1320887"/>
                    <a:pt x="1020925" y="1245709"/>
                    <a:pt x="1141962" y="1124295"/>
                  </a:cubicBezTo>
                  <a:cubicBezTo>
                    <a:pt x="1123919" y="1108884"/>
                    <a:pt x="1112643" y="1086330"/>
                    <a:pt x="1112643" y="1060769"/>
                  </a:cubicBezTo>
                  <a:cubicBezTo>
                    <a:pt x="1112643" y="1014910"/>
                    <a:pt x="1150232" y="977321"/>
                    <a:pt x="1196091" y="977321"/>
                  </a:cubicBezTo>
                  <a:cubicBezTo>
                    <a:pt x="1213758" y="977321"/>
                    <a:pt x="1230297" y="982960"/>
                    <a:pt x="1243829" y="992357"/>
                  </a:cubicBezTo>
                  <a:cubicBezTo>
                    <a:pt x="1302844" y="892745"/>
                    <a:pt x="1336675" y="776594"/>
                    <a:pt x="1336675" y="652550"/>
                  </a:cubicBezTo>
                  <a:cubicBezTo>
                    <a:pt x="1336675" y="333417"/>
                    <a:pt x="1113019" y="66533"/>
                    <a:pt x="814184" y="0"/>
                  </a:cubicBezTo>
                  <a:close/>
                </a:path>
              </a:pathLst>
            </a:custGeom>
            <a:solidFill>
              <a:schemeClr val="tx2">
                <a:lumMod val="60000"/>
                <a:lumOff val="40000"/>
              </a:schemeClr>
            </a:solidFill>
            <a:ln w="3758"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4" name="îŝľíďè">
              <a:extLst>
                <a:ext uri="{FF2B5EF4-FFF2-40B4-BE49-F238E27FC236}">
                  <a16:creationId xmlns:a16="http://schemas.microsoft.com/office/drawing/2014/main" id="{CFD9063F-49E3-4D2C-B792-95E050E7F835}"/>
                </a:ext>
              </a:extLst>
            </p:cNvPr>
            <p:cNvSpPr/>
            <p:nvPr/>
          </p:nvSpPr>
          <p:spPr>
            <a:xfrm>
              <a:off x="1008813" y="2966987"/>
              <a:ext cx="1393058" cy="1374263"/>
            </a:xfrm>
            <a:custGeom>
              <a:avLst/>
              <a:gdLst>
                <a:gd name="connsiteX0" fmla="*/ 857036 w 1393058"/>
                <a:gd name="connsiteY0" fmla="*/ 0 h 1374263"/>
                <a:gd name="connsiteX1" fmla="*/ 809673 w 1393058"/>
                <a:gd name="connsiteY1" fmla="*/ 82696 h 1374263"/>
                <a:gd name="connsiteX2" fmla="*/ 911540 w 1393058"/>
                <a:gd name="connsiteY2" fmla="*/ 218018 h 1374263"/>
                <a:gd name="connsiteX3" fmla="*/ 940108 w 1393058"/>
                <a:gd name="connsiteY3" fmla="*/ 282296 h 1374263"/>
                <a:gd name="connsiteX4" fmla="*/ 987470 w 1393058"/>
                <a:gd name="connsiteY4" fmla="*/ 267260 h 1374263"/>
                <a:gd name="connsiteX5" fmla="*/ 994612 w 1393058"/>
                <a:gd name="connsiteY5" fmla="*/ 267636 h 1374263"/>
                <a:gd name="connsiteX6" fmla="*/ 961534 w 1393058"/>
                <a:gd name="connsiteY6" fmla="*/ 192457 h 1374263"/>
                <a:gd name="connsiteX7" fmla="*/ 869816 w 1393058"/>
                <a:gd name="connsiteY7" fmla="*/ 61646 h 1374263"/>
                <a:gd name="connsiteX8" fmla="*/ 1179176 w 1393058"/>
                <a:gd name="connsiteY8" fmla="*/ 257862 h 1374263"/>
                <a:gd name="connsiteX9" fmla="*/ 1052876 w 1393058"/>
                <a:gd name="connsiteY9" fmla="*/ 299211 h 1374263"/>
                <a:gd name="connsiteX10" fmla="*/ 1070919 w 1393058"/>
                <a:gd name="connsiteY10" fmla="*/ 351084 h 1374263"/>
                <a:gd name="connsiteX11" fmla="*/ 1070919 w 1393058"/>
                <a:gd name="connsiteY11" fmla="*/ 352587 h 1374263"/>
                <a:gd name="connsiteX12" fmla="*/ 1215637 w 1393058"/>
                <a:gd name="connsiteY12" fmla="*/ 303345 h 1374263"/>
                <a:gd name="connsiteX13" fmla="*/ 1336299 w 1393058"/>
                <a:gd name="connsiteY13" fmla="*/ 649543 h 1374263"/>
                <a:gd name="connsiteX14" fmla="*/ 1063777 w 1393058"/>
                <a:gd name="connsiteY14" fmla="*/ 649543 h 1374263"/>
                <a:gd name="connsiteX15" fmla="*/ 1037840 w 1393058"/>
                <a:gd name="connsiteY15" fmla="*/ 417241 h 1374263"/>
                <a:gd name="connsiteX16" fmla="*/ 987470 w 1393058"/>
                <a:gd name="connsiteY16" fmla="*/ 434156 h 1374263"/>
                <a:gd name="connsiteX17" fmla="*/ 984087 w 1393058"/>
                <a:gd name="connsiteY17" fmla="*/ 434156 h 1374263"/>
                <a:gd name="connsiteX18" fmla="*/ 1007393 w 1393058"/>
                <a:gd name="connsiteY18" fmla="*/ 649543 h 1374263"/>
                <a:gd name="connsiteX19" fmla="*/ 716452 w 1393058"/>
                <a:gd name="connsiteY19" fmla="*/ 649543 h 1374263"/>
                <a:gd name="connsiteX20" fmla="*/ 716452 w 1393058"/>
                <a:gd name="connsiteY20" fmla="*/ 395439 h 1374263"/>
                <a:gd name="connsiteX21" fmla="*/ 910036 w 1393058"/>
                <a:gd name="connsiteY21" fmla="*/ 382283 h 1374263"/>
                <a:gd name="connsiteX22" fmla="*/ 903646 w 1393058"/>
                <a:gd name="connsiteY22" fmla="*/ 350708 h 1374263"/>
                <a:gd name="connsiteX23" fmla="*/ 907405 w 1393058"/>
                <a:gd name="connsiteY23" fmla="*/ 325899 h 1374263"/>
                <a:gd name="connsiteX24" fmla="*/ 716076 w 1393058"/>
                <a:gd name="connsiteY24" fmla="*/ 339055 h 1374263"/>
                <a:gd name="connsiteX25" fmla="*/ 716076 w 1393058"/>
                <a:gd name="connsiteY25" fmla="*/ 244330 h 1374263"/>
                <a:gd name="connsiteX26" fmla="*/ 701040 w 1393058"/>
                <a:gd name="connsiteY26" fmla="*/ 270643 h 1374263"/>
                <a:gd name="connsiteX27" fmla="*/ 687884 w 1393058"/>
                <a:gd name="connsiteY27" fmla="*/ 278161 h 1374263"/>
                <a:gd name="connsiteX28" fmla="*/ 674728 w 1393058"/>
                <a:gd name="connsiteY28" fmla="*/ 270643 h 1374263"/>
                <a:gd name="connsiteX29" fmla="*/ 659692 w 1393058"/>
                <a:gd name="connsiteY29" fmla="*/ 244330 h 1374263"/>
                <a:gd name="connsiteX30" fmla="*/ 659692 w 1393058"/>
                <a:gd name="connsiteY30" fmla="*/ 338679 h 1374263"/>
                <a:gd name="connsiteX31" fmla="*/ 439419 w 1393058"/>
                <a:gd name="connsiteY31" fmla="*/ 319133 h 1374263"/>
                <a:gd name="connsiteX32" fmla="*/ 481519 w 1393058"/>
                <a:gd name="connsiteY32" fmla="*/ 217642 h 1374263"/>
                <a:gd name="connsiteX33" fmla="*/ 572109 w 1393058"/>
                <a:gd name="connsiteY33" fmla="*/ 91718 h 1374263"/>
                <a:gd name="connsiteX34" fmla="*/ 520987 w 1393058"/>
                <a:gd name="connsiteY34" fmla="*/ 3007 h 1374263"/>
                <a:gd name="connsiteX35" fmla="*/ 0 w 1393058"/>
                <a:gd name="connsiteY35" fmla="*/ 677735 h 1374263"/>
                <a:gd name="connsiteX36" fmla="*/ 696529 w 1393058"/>
                <a:gd name="connsiteY36" fmla="*/ 1374264 h 1374263"/>
                <a:gd name="connsiteX37" fmla="*/ 1194587 w 1393058"/>
                <a:gd name="connsiteY37" fmla="*/ 1164140 h 1374263"/>
                <a:gd name="connsiteX38" fmla="*/ 1151735 w 1393058"/>
                <a:gd name="connsiteY38" fmla="*/ 1127303 h 1374263"/>
                <a:gd name="connsiteX39" fmla="*/ 869816 w 1393058"/>
                <a:gd name="connsiteY39" fmla="*/ 1294199 h 1374263"/>
                <a:gd name="connsiteX40" fmla="*/ 961534 w 1393058"/>
                <a:gd name="connsiteY40" fmla="*/ 1163388 h 1374263"/>
                <a:gd name="connsiteX41" fmla="*/ 1009272 w 1393058"/>
                <a:gd name="connsiteY41" fmla="*/ 1046861 h 1374263"/>
                <a:gd name="connsiteX42" fmla="*/ 1140835 w 1393058"/>
                <a:gd name="connsiteY42" fmla="*/ 1083323 h 1374263"/>
                <a:gd name="connsiteX43" fmla="*/ 1161885 w 1393058"/>
                <a:gd name="connsiteY43" fmla="*/ 1031074 h 1374263"/>
                <a:gd name="connsiteX44" fmla="*/ 1025060 w 1393058"/>
                <a:gd name="connsiteY44" fmla="*/ 992733 h 1374263"/>
                <a:gd name="connsiteX45" fmla="*/ 1063401 w 1393058"/>
                <a:gd name="connsiteY45" fmla="*/ 706303 h 1374263"/>
                <a:gd name="connsiteX46" fmla="*/ 1335923 w 1393058"/>
                <a:gd name="connsiteY46" fmla="*/ 706303 h 1374263"/>
                <a:gd name="connsiteX47" fmla="*/ 1246085 w 1393058"/>
                <a:gd name="connsiteY47" fmla="*/ 1005889 h 1374263"/>
                <a:gd name="connsiteX48" fmla="*/ 1292319 w 1393058"/>
                <a:gd name="connsiteY48" fmla="*/ 1038592 h 1374263"/>
                <a:gd name="connsiteX49" fmla="*/ 1393059 w 1393058"/>
                <a:gd name="connsiteY49" fmla="*/ 678111 h 1374263"/>
                <a:gd name="connsiteX50" fmla="*/ 857036 w 1393058"/>
                <a:gd name="connsiteY50" fmla="*/ 0 h 1374263"/>
                <a:gd name="connsiteX51" fmla="*/ 523243 w 1393058"/>
                <a:gd name="connsiteY51" fmla="*/ 61271 h 1374263"/>
                <a:gd name="connsiteX52" fmla="*/ 431525 w 1393058"/>
                <a:gd name="connsiteY52" fmla="*/ 192081 h 1374263"/>
                <a:gd name="connsiteX53" fmla="*/ 383787 w 1393058"/>
                <a:gd name="connsiteY53" fmla="*/ 308608 h 1374263"/>
                <a:gd name="connsiteX54" fmla="*/ 213883 w 1393058"/>
                <a:gd name="connsiteY54" fmla="*/ 257111 h 1374263"/>
                <a:gd name="connsiteX55" fmla="*/ 523243 w 1393058"/>
                <a:gd name="connsiteY55" fmla="*/ 61271 h 1374263"/>
                <a:gd name="connsiteX56" fmla="*/ 213883 w 1393058"/>
                <a:gd name="connsiteY56" fmla="*/ 1097983 h 1374263"/>
                <a:gd name="connsiteX57" fmla="*/ 383787 w 1393058"/>
                <a:gd name="connsiteY57" fmla="*/ 1046486 h 1374263"/>
                <a:gd name="connsiteX58" fmla="*/ 431525 w 1393058"/>
                <a:gd name="connsiteY58" fmla="*/ 1163012 h 1374263"/>
                <a:gd name="connsiteX59" fmla="*/ 523243 w 1393058"/>
                <a:gd name="connsiteY59" fmla="*/ 1293823 h 1374263"/>
                <a:gd name="connsiteX60" fmla="*/ 213883 w 1393058"/>
                <a:gd name="connsiteY60" fmla="*/ 1097983 h 1374263"/>
                <a:gd name="connsiteX61" fmla="*/ 660068 w 1393058"/>
                <a:gd name="connsiteY61" fmla="*/ 1313369 h 1374263"/>
                <a:gd name="connsiteX62" fmla="*/ 481895 w 1393058"/>
                <a:gd name="connsiteY62" fmla="*/ 1137452 h 1374263"/>
                <a:gd name="connsiteX63" fmla="*/ 439795 w 1393058"/>
                <a:gd name="connsiteY63" fmla="*/ 1035960 h 1374263"/>
                <a:gd name="connsiteX64" fmla="*/ 660068 w 1393058"/>
                <a:gd name="connsiteY64" fmla="*/ 1016414 h 1374263"/>
                <a:gd name="connsiteX65" fmla="*/ 660068 w 1393058"/>
                <a:gd name="connsiteY65" fmla="*/ 1313369 h 1374263"/>
                <a:gd name="connsiteX66" fmla="*/ 660068 w 1393058"/>
                <a:gd name="connsiteY66" fmla="*/ 649543 h 1374263"/>
                <a:gd name="connsiteX67" fmla="*/ 433029 w 1393058"/>
                <a:gd name="connsiteY67" fmla="*/ 649543 h 1374263"/>
                <a:gd name="connsiteX68" fmla="*/ 437915 w 1393058"/>
                <a:gd name="connsiteY68" fmla="*/ 677359 h 1374263"/>
                <a:gd name="connsiteX69" fmla="*/ 433029 w 1393058"/>
                <a:gd name="connsiteY69" fmla="*/ 705927 h 1374263"/>
                <a:gd name="connsiteX70" fmla="*/ 660068 w 1393058"/>
                <a:gd name="connsiteY70" fmla="*/ 705927 h 1374263"/>
                <a:gd name="connsiteX71" fmla="*/ 660068 w 1393058"/>
                <a:gd name="connsiteY71" fmla="*/ 960030 h 1374263"/>
                <a:gd name="connsiteX72" fmla="*/ 423631 w 1393058"/>
                <a:gd name="connsiteY72" fmla="*/ 981456 h 1374263"/>
                <a:gd name="connsiteX73" fmla="*/ 387921 w 1393058"/>
                <a:gd name="connsiteY73" fmla="*/ 753665 h 1374263"/>
                <a:gd name="connsiteX74" fmla="*/ 354467 w 1393058"/>
                <a:gd name="connsiteY74" fmla="*/ 760807 h 1374263"/>
                <a:gd name="connsiteX75" fmla="*/ 331537 w 1393058"/>
                <a:gd name="connsiteY75" fmla="*/ 757424 h 1374263"/>
                <a:gd name="connsiteX76" fmla="*/ 367999 w 1393058"/>
                <a:gd name="connsiteY76" fmla="*/ 991981 h 1374263"/>
                <a:gd name="connsiteX77" fmla="*/ 177797 w 1393058"/>
                <a:gd name="connsiteY77" fmla="*/ 1051748 h 1374263"/>
                <a:gd name="connsiteX78" fmla="*/ 57136 w 1393058"/>
                <a:gd name="connsiteY78" fmla="*/ 705551 h 1374263"/>
                <a:gd name="connsiteX79" fmla="*/ 276281 w 1393058"/>
                <a:gd name="connsiteY79" fmla="*/ 705551 h 1374263"/>
                <a:gd name="connsiteX80" fmla="*/ 271395 w 1393058"/>
                <a:gd name="connsiteY80" fmla="*/ 676983 h 1374263"/>
                <a:gd name="connsiteX81" fmla="*/ 276281 w 1393058"/>
                <a:gd name="connsiteY81" fmla="*/ 649167 h 1374263"/>
                <a:gd name="connsiteX82" fmla="*/ 57136 w 1393058"/>
                <a:gd name="connsiteY82" fmla="*/ 649167 h 1374263"/>
                <a:gd name="connsiteX83" fmla="*/ 177797 w 1393058"/>
                <a:gd name="connsiteY83" fmla="*/ 302970 h 1374263"/>
                <a:gd name="connsiteX84" fmla="*/ 367999 w 1393058"/>
                <a:gd name="connsiteY84" fmla="*/ 362737 h 1374263"/>
                <a:gd name="connsiteX85" fmla="*/ 331537 w 1393058"/>
                <a:gd name="connsiteY85" fmla="*/ 596918 h 1374263"/>
                <a:gd name="connsiteX86" fmla="*/ 354467 w 1393058"/>
                <a:gd name="connsiteY86" fmla="*/ 593535 h 1374263"/>
                <a:gd name="connsiteX87" fmla="*/ 387921 w 1393058"/>
                <a:gd name="connsiteY87" fmla="*/ 600677 h 1374263"/>
                <a:gd name="connsiteX88" fmla="*/ 423631 w 1393058"/>
                <a:gd name="connsiteY88" fmla="*/ 373262 h 1374263"/>
                <a:gd name="connsiteX89" fmla="*/ 660068 w 1393058"/>
                <a:gd name="connsiteY89" fmla="*/ 394687 h 1374263"/>
                <a:gd name="connsiteX90" fmla="*/ 660068 w 1393058"/>
                <a:gd name="connsiteY90" fmla="*/ 649543 h 1374263"/>
                <a:gd name="connsiteX91" fmla="*/ 660068 w 1393058"/>
                <a:gd name="connsiteY91" fmla="*/ 649543 h 1374263"/>
                <a:gd name="connsiteX92" fmla="*/ 911164 w 1393058"/>
                <a:gd name="connsiteY92" fmla="*/ 1137452 h 1374263"/>
                <a:gd name="connsiteX93" fmla="*/ 716452 w 1393058"/>
                <a:gd name="connsiteY93" fmla="*/ 1316377 h 1374263"/>
                <a:gd name="connsiteX94" fmla="*/ 716452 w 1393058"/>
                <a:gd name="connsiteY94" fmla="*/ 1016038 h 1374263"/>
                <a:gd name="connsiteX95" fmla="*/ 953264 w 1393058"/>
                <a:gd name="connsiteY95" fmla="*/ 1035960 h 1374263"/>
                <a:gd name="connsiteX96" fmla="*/ 911164 w 1393058"/>
                <a:gd name="connsiteY96" fmla="*/ 1137452 h 1374263"/>
                <a:gd name="connsiteX97" fmla="*/ 969803 w 1393058"/>
                <a:gd name="connsiteY97" fmla="*/ 981832 h 1374263"/>
                <a:gd name="connsiteX98" fmla="*/ 716452 w 1393058"/>
                <a:gd name="connsiteY98" fmla="*/ 960030 h 1374263"/>
                <a:gd name="connsiteX99" fmla="*/ 716452 w 1393058"/>
                <a:gd name="connsiteY99" fmla="*/ 705927 h 1374263"/>
                <a:gd name="connsiteX100" fmla="*/ 1007393 w 1393058"/>
                <a:gd name="connsiteY100" fmla="*/ 705927 h 1374263"/>
                <a:gd name="connsiteX101" fmla="*/ 969803 w 1393058"/>
                <a:gd name="connsiteY101" fmla="*/ 981832 h 137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393058" h="1374263">
                  <a:moveTo>
                    <a:pt x="857036" y="0"/>
                  </a:moveTo>
                  <a:lnTo>
                    <a:pt x="809673" y="82696"/>
                  </a:lnTo>
                  <a:cubicBezTo>
                    <a:pt x="846886" y="113144"/>
                    <a:pt x="881469" y="159003"/>
                    <a:pt x="911540" y="218018"/>
                  </a:cubicBezTo>
                  <a:cubicBezTo>
                    <a:pt x="922065" y="238316"/>
                    <a:pt x="931462" y="259742"/>
                    <a:pt x="940108" y="282296"/>
                  </a:cubicBezTo>
                  <a:cubicBezTo>
                    <a:pt x="953640" y="272898"/>
                    <a:pt x="969803" y="267260"/>
                    <a:pt x="987470" y="267260"/>
                  </a:cubicBezTo>
                  <a:cubicBezTo>
                    <a:pt x="989726" y="267260"/>
                    <a:pt x="992357" y="267260"/>
                    <a:pt x="994612" y="267636"/>
                  </a:cubicBezTo>
                  <a:cubicBezTo>
                    <a:pt x="984463" y="241323"/>
                    <a:pt x="973562" y="216138"/>
                    <a:pt x="961534" y="192457"/>
                  </a:cubicBezTo>
                  <a:cubicBezTo>
                    <a:pt x="934469" y="139080"/>
                    <a:pt x="903646" y="95101"/>
                    <a:pt x="869816" y="61646"/>
                  </a:cubicBezTo>
                  <a:cubicBezTo>
                    <a:pt x="991229" y="95853"/>
                    <a:pt x="1098359" y="165017"/>
                    <a:pt x="1179176" y="257862"/>
                  </a:cubicBezTo>
                  <a:cubicBezTo>
                    <a:pt x="1141586" y="274026"/>
                    <a:pt x="1098735" y="287558"/>
                    <a:pt x="1052876" y="299211"/>
                  </a:cubicBezTo>
                  <a:cubicBezTo>
                    <a:pt x="1064152" y="313495"/>
                    <a:pt x="1070919" y="331537"/>
                    <a:pt x="1070919" y="351084"/>
                  </a:cubicBezTo>
                  <a:cubicBezTo>
                    <a:pt x="1070919" y="351460"/>
                    <a:pt x="1070919" y="352212"/>
                    <a:pt x="1070919" y="352587"/>
                  </a:cubicBezTo>
                  <a:cubicBezTo>
                    <a:pt x="1123919" y="339055"/>
                    <a:pt x="1172785" y="322516"/>
                    <a:pt x="1215637" y="303345"/>
                  </a:cubicBezTo>
                  <a:cubicBezTo>
                    <a:pt x="1286681" y="401454"/>
                    <a:pt x="1330660" y="520612"/>
                    <a:pt x="1336299" y="649543"/>
                  </a:cubicBezTo>
                  <a:lnTo>
                    <a:pt x="1063777" y="649543"/>
                  </a:lnTo>
                  <a:cubicBezTo>
                    <a:pt x="1062273" y="568726"/>
                    <a:pt x="1053252" y="490540"/>
                    <a:pt x="1037840" y="417241"/>
                  </a:cubicBezTo>
                  <a:cubicBezTo>
                    <a:pt x="1023932" y="427766"/>
                    <a:pt x="1006265" y="434156"/>
                    <a:pt x="987470" y="434156"/>
                  </a:cubicBezTo>
                  <a:cubicBezTo>
                    <a:pt x="986343" y="434156"/>
                    <a:pt x="985215" y="434156"/>
                    <a:pt x="984087" y="434156"/>
                  </a:cubicBezTo>
                  <a:cubicBezTo>
                    <a:pt x="997995" y="501817"/>
                    <a:pt x="1005889" y="574740"/>
                    <a:pt x="1007393" y="649543"/>
                  </a:cubicBezTo>
                  <a:lnTo>
                    <a:pt x="716452" y="649543"/>
                  </a:lnTo>
                  <a:lnTo>
                    <a:pt x="716452" y="395439"/>
                  </a:lnTo>
                  <a:cubicBezTo>
                    <a:pt x="783361" y="394687"/>
                    <a:pt x="848390" y="390177"/>
                    <a:pt x="910036" y="382283"/>
                  </a:cubicBezTo>
                  <a:cubicBezTo>
                    <a:pt x="905902" y="372510"/>
                    <a:pt x="903646" y="361985"/>
                    <a:pt x="903646" y="350708"/>
                  </a:cubicBezTo>
                  <a:cubicBezTo>
                    <a:pt x="903646" y="342062"/>
                    <a:pt x="905150" y="333793"/>
                    <a:pt x="907405" y="325899"/>
                  </a:cubicBezTo>
                  <a:cubicBezTo>
                    <a:pt x="846511" y="333793"/>
                    <a:pt x="782233" y="338304"/>
                    <a:pt x="716076" y="339055"/>
                  </a:cubicBezTo>
                  <a:lnTo>
                    <a:pt x="716076" y="244330"/>
                  </a:lnTo>
                  <a:lnTo>
                    <a:pt x="701040" y="270643"/>
                  </a:lnTo>
                  <a:cubicBezTo>
                    <a:pt x="698409" y="275154"/>
                    <a:pt x="693522" y="278161"/>
                    <a:pt x="687884" y="278161"/>
                  </a:cubicBezTo>
                  <a:cubicBezTo>
                    <a:pt x="682621" y="278161"/>
                    <a:pt x="677359" y="275154"/>
                    <a:pt x="674728" y="270643"/>
                  </a:cubicBezTo>
                  <a:lnTo>
                    <a:pt x="659692" y="244330"/>
                  </a:lnTo>
                  <a:lnTo>
                    <a:pt x="659692" y="338679"/>
                  </a:lnTo>
                  <a:cubicBezTo>
                    <a:pt x="582634" y="337176"/>
                    <a:pt x="508207" y="330410"/>
                    <a:pt x="439419" y="319133"/>
                  </a:cubicBezTo>
                  <a:cubicBezTo>
                    <a:pt x="451447" y="283047"/>
                    <a:pt x="465731" y="248841"/>
                    <a:pt x="481519" y="217642"/>
                  </a:cubicBezTo>
                  <a:cubicBezTo>
                    <a:pt x="508583" y="164265"/>
                    <a:pt x="539406" y="122165"/>
                    <a:pt x="572109" y="91718"/>
                  </a:cubicBezTo>
                  <a:lnTo>
                    <a:pt x="520987" y="3007"/>
                  </a:lnTo>
                  <a:cubicBezTo>
                    <a:pt x="221777" y="81193"/>
                    <a:pt x="0" y="354091"/>
                    <a:pt x="0" y="677735"/>
                  </a:cubicBezTo>
                  <a:cubicBezTo>
                    <a:pt x="0" y="1061897"/>
                    <a:pt x="312367" y="1374264"/>
                    <a:pt x="696529" y="1374264"/>
                  </a:cubicBezTo>
                  <a:cubicBezTo>
                    <a:pt x="891618" y="1374264"/>
                    <a:pt x="1068287" y="1293447"/>
                    <a:pt x="1194587" y="1164140"/>
                  </a:cubicBezTo>
                  <a:cubicBezTo>
                    <a:pt x="1176544" y="1157374"/>
                    <a:pt x="1161133" y="1144218"/>
                    <a:pt x="1151735" y="1127303"/>
                  </a:cubicBezTo>
                  <a:cubicBezTo>
                    <a:pt x="1074677" y="1205112"/>
                    <a:pt x="978073" y="1263752"/>
                    <a:pt x="869816" y="1294199"/>
                  </a:cubicBezTo>
                  <a:cubicBezTo>
                    <a:pt x="903646" y="1260369"/>
                    <a:pt x="934469" y="1216389"/>
                    <a:pt x="961534" y="1163388"/>
                  </a:cubicBezTo>
                  <a:cubicBezTo>
                    <a:pt x="979577" y="1127678"/>
                    <a:pt x="995740" y="1088585"/>
                    <a:pt x="1009272" y="1046861"/>
                  </a:cubicBezTo>
                  <a:cubicBezTo>
                    <a:pt x="1056635" y="1056635"/>
                    <a:pt x="1100990" y="1069039"/>
                    <a:pt x="1140835" y="1083323"/>
                  </a:cubicBezTo>
                  <a:cubicBezTo>
                    <a:pt x="1141586" y="1063401"/>
                    <a:pt x="1149480" y="1044982"/>
                    <a:pt x="1161885" y="1031074"/>
                  </a:cubicBezTo>
                  <a:cubicBezTo>
                    <a:pt x="1120160" y="1016038"/>
                    <a:pt x="1074302" y="1003258"/>
                    <a:pt x="1025060" y="992733"/>
                  </a:cubicBezTo>
                  <a:cubicBezTo>
                    <a:pt x="1048365" y="904774"/>
                    <a:pt x="1061521" y="807418"/>
                    <a:pt x="1063401" y="706303"/>
                  </a:cubicBezTo>
                  <a:lnTo>
                    <a:pt x="1335923" y="706303"/>
                  </a:lnTo>
                  <a:cubicBezTo>
                    <a:pt x="1331036" y="815311"/>
                    <a:pt x="1299085" y="917554"/>
                    <a:pt x="1246085" y="1005889"/>
                  </a:cubicBezTo>
                  <a:cubicBezTo>
                    <a:pt x="1264879" y="1011152"/>
                    <a:pt x="1281418" y="1022804"/>
                    <a:pt x="1292319" y="1038592"/>
                  </a:cubicBezTo>
                  <a:cubicBezTo>
                    <a:pt x="1356221" y="933342"/>
                    <a:pt x="1393059" y="810049"/>
                    <a:pt x="1393059" y="678111"/>
                  </a:cubicBezTo>
                  <a:cubicBezTo>
                    <a:pt x="1393059" y="348829"/>
                    <a:pt x="1164140" y="72547"/>
                    <a:pt x="857036" y="0"/>
                  </a:cubicBezTo>
                  <a:close/>
                  <a:moveTo>
                    <a:pt x="523243" y="61271"/>
                  </a:moveTo>
                  <a:cubicBezTo>
                    <a:pt x="489412" y="95101"/>
                    <a:pt x="458589" y="139080"/>
                    <a:pt x="431525" y="192081"/>
                  </a:cubicBezTo>
                  <a:cubicBezTo>
                    <a:pt x="413482" y="227791"/>
                    <a:pt x="397319" y="266884"/>
                    <a:pt x="383787" y="308608"/>
                  </a:cubicBezTo>
                  <a:cubicBezTo>
                    <a:pt x="320637" y="295452"/>
                    <a:pt x="263125" y="278161"/>
                    <a:pt x="213883" y="257111"/>
                  </a:cubicBezTo>
                  <a:cubicBezTo>
                    <a:pt x="294700" y="165017"/>
                    <a:pt x="401829" y="95477"/>
                    <a:pt x="523243" y="61271"/>
                  </a:cubicBezTo>
                  <a:close/>
                  <a:moveTo>
                    <a:pt x="213883" y="1097983"/>
                  </a:moveTo>
                  <a:cubicBezTo>
                    <a:pt x="263125" y="1076933"/>
                    <a:pt x="320637" y="1059642"/>
                    <a:pt x="383787" y="1046486"/>
                  </a:cubicBezTo>
                  <a:cubicBezTo>
                    <a:pt x="397319" y="1088210"/>
                    <a:pt x="413106" y="1127303"/>
                    <a:pt x="431525" y="1163012"/>
                  </a:cubicBezTo>
                  <a:cubicBezTo>
                    <a:pt x="458589" y="1216389"/>
                    <a:pt x="489412" y="1260369"/>
                    <a:pt x="523243" y="1293823"/>
                  </a:cubicBezTo>
                  <a:cubicBezTo>
                    <a:pt x="401829" y="1259993"/>
                    <a:pt x="294700" y="1190452"/>
                    <a:pt x="213883" y="1097983"/>
                  </a:cubicBezTo>
                  <a:close/>
                  <a:moveTo>
                    <a:pt x="660068" y="1313369"/>
                  </a:moveTo>
                  <a:cubicBezTo>
                    <a:pt x="593911" y="1296830"/>
                    <a:pt x="531888" y="1235936"/>
                    <a:pt x="481895" y="1137452"/>
                  </a:cubicBezTo>
                  <a:cubicBezTo>
                    <a:pt x="466107" y="1106253"/>
                    <a:pt x="451823" y="1072046"/>
                    <a:pt x="439795" y="1035960"/>
                  </a:cubicBezTo>
                  <a:cubicBezTo>
                    <a:pt x="508583" y="1024684"/>
                    <a:pt x="583010" y="1017918"/>
                    <a:pt x="660068" y="1016414"/>
                  </a:cubicBezTo>
                  <a:lnTo>
                    <a:pt x="660068" y="1313369"/>
                  </a:lnTo>
                  <a:close/>
                  <a:moveTo>
                    <a:pt x="660068" y="649543"/>
                  </a:moveTo>
                  <a:lnTo>
                    <a:pt x="433029" y="649543"/>
                  </a:lnTo>
                  <a:cubicBezTo>
                    <a:pt x="436036" y="658188"/>
                    <a:pt x="437915" y="667586"/>
                    <a:pt x="437915" y="677359"/>
                  </a:cubicBezTo>
                  <a:cubicBezTo>
                    <a:pt x="437915" y="687508"/>
                    <a:pt x="436036" y="696905"/>
                    <a:pt x="433029" y="705927"/>
                  </a:cubicBezTo>
                  <a:lnTo>
                    <a:pt x="660068" y="705927"/>
                  </a:lnTo>
                  <a:lnTo>
                    <a:pt x="660068" y="960030"/>
                  </a:lnTo>
                  <a:cubicBezTo>
                    <a:pt x="577371" y="961534"/>
                    <a:pt x="497682" y="969052"/>
                    <a:pt x="423631" y="981456"/>
                  </a:cubicBezTo>
                  <a:cubicBezTo>
                    <a:pt x="404837" y="911164"/>
                    <a:pt x="392808" y="834106"/>
                    <a:pt x="387921" y="753665"/>
                  </a:cubicBezTo>
                  <a:cubicBezTo>
                    <a:pt x="377772" y="758176"/>
                    <a:pt x="366495" y="760807"/>
                    <a:pt x="354467" y="760807"/>
                  </a:cubicBezTo>
                  <a:cubicBezTo>
                    <a:pt x="346573" y="760807"/>
                    <a:pt x="338679" y="759679"/>
                    <a:pt x="331537" y="757424"/>
                  </a:cubicBezTo>
                  <a:cubicBezTo>
                    <a:pt x="336424" y="839745"/>
                    <a:pt x="348828" y="919058"/>
                    <a:pt x="367999" y="991981"/>
                  </a:cubicBezTo>
                  <a:cubicBezTo>
                    <a:pt x="296955" y="1007017"/>
                    <a:pt x="232302" y="1027315"/>
                    <a:pt x="177797" y="1051748"/>
                  </a:cubicBezTo>
                  <a:cubicBezTo>
                    <a:pt x="106754" y="953640"/>
                    <a:pt x="62774" y="834482"/>
                    <a:pt x="57136" y="705551"/>
                  </a:cubicBezTo>
                  <a:lnTo>
                    <a:pt x="276281" y="705551"/>
                  </a:lnTo>
                  <a:cubicBezTo>
                    <a:pt x="272898" y="696529"/>
                    <a:pt x="271395" y="687132"/>
                    <a:pt x="271395" y="676983"/>
                  </a:cubicBezTo>
                  <a:cubicBezTo>
                    <a:pt x="271395" y="667210"/>
                    <a:pt x="273274" y="657812"/>
                    <a:pt x="276281" y="649167"/>
                  </a:cubicBezTo>
                  <a:lnTo>
                    <a:pt x="57136" y="649167"/>
                  </a:lnTo>
                  <a:cubicBezTo>
                    <a:pt x="62774" y="520236"/>
                    <a:pt x="106754" y="401078"/>
                    <a:pt x="177797" y="302970"/>
                  </a:cubicBezTo>
                  <a:cubicBezTo>
                    <a:pt x="232302" y="327403"/>
                    <a:pt x="296955" y="347701"/>
                    <a:pt x="367999" y="362737"/>
                  </a:cubicBezTo>
                  <a:cubicBezTo>
                    <a:pt x="348828" y="435660"/>
                    <a:pt x="336424" y="514597"/>
                    <a:pt x="331537" y="596918"/>
                  </a:cubicBezTo>
                  <a:cubicBezTo>
                    <a:pt x="338679" y="594662"/>
                    <a:pt x="346573" y="593535"/>
                    <a:pt x="354467" y="593535"/>
                  </a:cubicBezTo>
                  <a:cubicBezTo>
                    <a:pt x="366495" y="593535"/>
                    <a:pt x="377396" y="596166"/>
                    <a:pt x="387921" y="600677"/>
                  </a:cubicBezTo>
                  <a:cubicBezTo>
                    <a:pt x="392808" y="520612"/>
                    <a:pt x="404837" y="443553"/>
                    <a:pt x="423631" y="373262"/>
                  </a:cubicBezTo>
                  <a:cubicBezTo>
                    <a:pt x="497682" y="385666"/>
                    <a:pt x="577371" y="393184"/>
                    <a:pt x="660068" y="394687"/>
                  </a:cubicBezTo>
                  <a:lnTo>
                    <a:pt x="660068" y="649543"/>
                  </a:lnTo>
                  <a:lnTo>
                    <a:pt x="660068" y="649543"/>
                  </a:lnTo>
                  <a:close/>
                  <a:moveTo>
                    <a:pt x="911164" y="1137452"/>
                  </a:moveTo>
                  <a:cubicBezTo>
                    <a:pt x="857036" y="1243829"/>
                    <a:pt x="788623" y="1306603"/>
                    <a:pt x="716452" y="1316377"/>
                  </a:cubicBezTo>
                  <a:lnTo>
                    <a:pt x="716452" y="1016038"/>
                  </a:lnTo>
                  <a:cubicBezTo>
                    <a:pt x="799524" y="1017166"/>
                    <a:pt x="879589" y="1023932"/>
                    <a:pt x="953264" y="1035960"/>
                  </a:cubicBezTo>
                  <a:cubicBezTo>
                    <a:pt x="941235" y="1072422"/>
                    <a:pt x="927328" y="1106253"/>
                    <a:pt x="911164" y="1137452"/>
                  </a:cubicBezTo>
                  <a:close/>
                  <a:moveTo>
                    <a:pt x="969803" y="981832"/>
                  </a:moveTo>
                  <a:cubicBezTo>
                    <a:pt x="890866" y="968300"/>
                    <a:pt x="805162" y="960782"/>
                    <a:pt x="716452" y="960030"/>
                  </a:cubicBezTo>
                  <a:lnTo>
                    <a:pt x="716452" y="705927"/>
                  </a:lnTo>
                  <a:lnTo>
                    <a:pt x="1007393" y="705927"/>
                  </a:lnTo>
                  <a:cubicBezTo>
                    <a:pt x="1005137" y="803659"/>
                    <a:pt x="992357" y="897632"/>
                    <a:pt x="969803" y="981832"/>
                  </a:cubicBezTo>
                  <a:close/>
                </a:path>
              </a:pathLst>
            </a:custGeom>
            <a:solidFill>
              <a:schemeClr val="bg1"/>
            </a:solidFill>
            <a:ln w="3758"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15" name="ïš1idè">
              <a:extLst>
                <a:ext uri="{FF2B5EF4-FFF2-40B4-BE49-F238E27FC236}">
                  <a16:creationId xmlns:a16="http://schemas.microsoft.com/office/drawing/2014/main" id="{D0F1B75D-5274-4068-8A3F-7D0971B35E59}"/>
                </a:ext>
              </a:extLst>
            </p:cNvPr>
            <p:cNvGrpSpPr/>
            <p:nvPr/>
          </p:nvGrpSpPr>
          <p:grpSpPr>
            <a:xfrm>
              <a:off x="1276073" y="3230487"/>
              <a:ext cx="1044230" cy="909661"/>
              <a:chOff x="1276073" y="3230487"/>
              <a:chExt cx="1044230" cy="909661"/>
            </a:xfrm>
            <a:solidFill>
              <a:srgbClr val="FE3745"/>
            </a:solidFill>
          </p:grpSpPr>
          <p:sp>
            <p:nvSpPr>
              <p:cNvPr id="17" name="îṩliḓe">
                <a:extLst>
                  <a:ext uri="{FF2B5EF4-FFF2-40B4-BE49-F238E27FC236}">
                    <a16:creationId xmlns:a16="http://schemas.microsoft.com/office/drawing/2014/main" id="{433E9818-84D3-4F80-9B30-B14A29FF1146}"/>
                  </a:ext>
                </a:extLst>
              </p:cNvPr>
              <p:cNvSpPr/>
              <p:nvPr/>
            </p:nvSpPr>
            <p:spPr>
              <a:xfrm>
                <a:off x="1276073" y="3557138"/>
                <a:ext cx="174414" cy="174414"/>
              </a:xfrm>
              <a:custGeom>
                <a:avLst/>
                <a:gdLst>
                  <a:gd name="connsiteX0" fmla="*/ 174414 w 174414"/>
                  <a:gd name="connsiteY0" fmla="*/ 87207 h 174414"/>
                  <a:gd name="connsiteX1" fmla="*/ 87207 w 174414"/>
                  <a:gd name="connsiteY1" fmla="*/ 174414 h 174414"/>
                  <a:gd name="connsiteX2" fmla="*/ 0 w 174414"/>
                  <a:gd name="connsiteY2" fmla="*/ 87207 h 174414"/>
                  <a:gd name="connsiteX3" fmla="*/ 87207 w 174414"/>
                  <a:gd name="connsiteY3" fmla="*/ 0 h 174414"/>
                  <a:gd name="connsiteX4" fmla="*/ 174414 w 174414"/>
                  <a:gd name="connsiteY4" fmla="*/ 87207 h 1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14" h="174414">
                    <a:moveTo>
                      <a:pt x="174414" y="87207"/>
                    </a:moveTo>
                    <a:cubicBezTo>
                      <a:pt x="174414" y="135370"/>
                      <a:pt x="135370" y="174414"/>
                      <a:pt x="87207" y="174414"/>
                    </a:cubicBezTo>
                    <a:cubicBezTo>
                      <a:pt x="39044" y="174414"/>
                      <a:pt x="0" y="135370"/>
                      <a:pt x="0" y="87207"/>
                    </a:cubicBezTo>
                    <a:cubicBezTo>
                      <a:pt x="0" y="39044"/>
                      <a:pt x="39044" y="0"/>
                      <a:pt x="87207" y="0"/>
                    </a:cubicBezTo>
                    <a:cubicBezTo>
                      <a:pt x="135370" y="0"/>
                      <a:pt x="174414" y="39044"/>
                      <a:pt x="174414" y="87207"/>
                    </a:cubicBezTo>
                    <a:close/>
                  </a:path>
                </a:pathLst>
              </a:custGeom>
              <a:solidFill>
                <a:srgbClr val="FE3745"/>
              </a:solidFill>
              <a:ln w="3758"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8" name="îşḻïḑê">
                <a:extLst>
                  <a:ext uri="{FF2B5EF4-FFF2-40B4-BE49-F238E27FC236}">
                    <a16:creationId xmlns:a16="http://schemas.microsoft.com/office/drawing/2014/main" id="{2B30C1D6-42A4-46EA-BBDC-98D4EDC0075C}"/>
                  </a:ext>
                </a:extLst>
              </p:cNvPr>
              <p:cNvSpPr/>
              <p:nvPr/>
            </p:nvSpPr>
            <p:spPr>
              <a:xfrm>
                <a:off x="1909077" y="3230487"/>
                <a:ext cx="174414" cy="174414"/>
              </a:xfrm>
              <a:custGeom>
                <a:avLst/>
                <a:gdLst>
                  <a:gd name="connsiteX0" fmla="*/ 174414 w 174414"/>
                  <a:gd name="connsiteY0" fmla="*/ 87207 h 174414"/>
                  <a:gd name="connsiteX1" fmla="*/ 87207 w 174414"/>
                  <a:gd name="connsiteY1" fmla="*/ 174414 h 174414"/>
                  <a:gd name="connsiteX2" fmla="*/ 0 w 174414"/>
                  <a:gd name="connsiteY2" fmla="*/ 87207 h 174414"/>
                  <a:gd name="connsiteX3" fmla="*/ 87207 w 174414"/>
                  <a:gd name="connsiteY3" fmla="*/ 0 h 174414"/>
                  <a:gd name="connsiteX4" fmla="*/ 174414 w 174414"/>
                  <a:gd name="connsiteY4" fmla="*/ 87207 h 1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14" h="174414">
                    <a:moveTo>
                      <a:pt x="174414" y="87207"/>
                    </a:moveTo>
                    <a:cubicBezTo>
                      <a:pt x="174414" y="135370"/>
                      <a:pt x="135370" y="174414"/>
                      <a:pt x="87207" y="174414"/>
                    </a:cubicBezTo>
                    <a:cubicBezTo>
                      <a:pt x="39044" y="174414"/>
                      <a:pt x="0" y="135370"/>
                      <a:pt x="0" y="87207"/>
                    </a:cubicBezTo>
                    <a:cubicBezTo>
                      <a:pt x="0" y="39044"/>
                      <a:pt x="39044" y="0"/>
                      <a:pt x="87207" y="0"/>
                    </a:cubicBezTo>
                    <a:cubicBezTo>
                      <a:pt x="135370" y="0"/>
                      <a:pt x="174414" y="39044"/>
                      <a:pt x="174414" y="87207"/>
                    </a:cubicBezTo>
                    <a:close/>
                  </a:path>
                </a:pathLst>
              </a:custGeom>
              <a:solidFill>
                <a:srgbClr val="FE3745"/>
              </a:solidFill>
              <a:ln w="3758"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9" name="ï$ľïḑè">
                <a:extLst>
                  <a:ext uri="{FF2B5EF4-FFF2-40B4-BE49-F238E27FC236}">
                    <a16:creationId xmlns:a16="http://schemas.microsoft.com/office/drawing/2014/main" id="{6274D1D5-6EED-442E-9976-D657DFD440C9}"/>
                  </a:ext>
                </a:extLst>
              </p:cNvPr>
              <p:cNvSpPr/>
              <p:nvPr/>
            </p:nvSpPr>
            <p:spPr>
              <a:xfrm>
                <a:off x="2145889" y="3965734"/>
                <a:ext cx="174414" cy="174414"/>
              </a:xfrm>
              <a:custGeom>
                <a:avLst/>
                <a:gdLst>
                  <a:gd name="connsiteX0" fmla="*/ 174414 w 174414"/>
                  <a:gd name="connsiteY0" fmla="*/ 87207 h 174414"/>
                  <a:gd name="connsiteX1" fmla="*/ 87207 w 174414"/>
                  <a:gd name="connsiteY1" fmla="*/ 174414 h 174414"/>
                  <a:gd name="connsiteX2" fmla="*/ 0 w 174414"/>
                  <a:gd name="connsiteY2" fmla="*/ 87207 h 174414"/>
                  <a:gd name="connsiteX3" fmla="*/ 87207 w 174414"/>
                  <a:gd name="connsiteY3" fmla="*/ 0 h 174414"/>
                  <a:gd name="connsiteX4" fmla="*/ 174414 w 174414"/>
                  <a:gd name="connsiteY4" fmla="*/ 87207 h 1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14" h="174414">
                    <a:moveTo>
                      <a:pt x="174414" y="87207"/>
                    </a:moveTo>
                    <a:cubicBezTo>
                      <a:pt x="174414" y="135370"/>
                      <a:pt x="135370" y="174414"/>
                      <a:pt x="87207" y="174414"/>
                    </a:cubicBezTo>
                    <a:cubicBezTo>
                      <a:pt x="39044" y="174414"/>
                      <a:pt x="0" y="135370"/>
                      <a:pt x="0" y="87207"/>
                    </a:cubicBezTo>
                    <a:cubicBezTo>
                      <a:pt x="0" y="39044"/>
                      <a:pt x="39044" y="0"/>
                      <a:pt x="87207" y="0"/>
                    </a:cubicBezTo>
                    <a:cubicBezTo>
                      <a:pt x="135370" y="0"/>
                      <a:pt x="174414" y="39044"/>
                      <a:pt x="174414" y="87207"/>
                    </a:cubicBezTo>
                    <a:close/>
                  </a:path>
                </a:pathLst>
              </a:custGeom>
              <a:solidFill>
                <a:srgbClr val="FE3745"/>
              </a:solidFill>
              <a:ln w="3758" cap="flat">
                <a:noFill/>
                <a:prstDash val="solid"/>
                <a:miter/>
              </a:ln>
            </p:spPr>
            <p:txBody>
              <a:bodyPr rtlCol="0" anchor="ctr"/>
              <a:lstStyle/>
              <a:p>
                <a:endParaRPr lang="zh-CN" altLang="en-US" dirty="0">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6" name="îṩḷïḍe">
              <a:extLst>
                <a:ext uri="{FF2B5EF4-FFF2-40B4-BE49-F238E27FC236}">
                  <a16:creationId xmlns:a16="http://schemas.microsoft.com/office/drawing/2014/main" id="{A4BC8D5A-F801-4070-9E2A-D42C3D8ADDF8}"/>
                </a:ext>
              </a:extLst>
            </p:cNvPr>
            <p:cNvSpPr/>
            <p:nvPr/>
          </p:nvSpPr>
          <p:spPr>
            <a:xfrm>
              <a:off x="1527572" y="2697582"/>
              <a:ext cx="339376" cy="494833"/>
            </a:xfrm>
            <a:custGeom>
              <a:avLst/>
              <a:gdLst>
                <a:gd name="connsiteX0" fmla="*/ 228319 w 416866"/>
                <a:gd name="connsiteY0" fmla="*/ 85053 h 607819"/>
                <a:gd name="connsiteX1" fmla="*/ 84709 w 416866"/>
                <a:gd name="connsiteY1" fmla="*/ 188558 h 607819"/>
                <a:gd name="connsiteX2" fmla="*/ 188213 w 416866"/>
                <a:gd name="connsiteY2" fmla="*/ 332167 h 607819"/>
                <a:gd name="connsiteX3" fmla="*/ 331823 w 416866"/>
                <a:gd name="connsiteY3" fmla="*/ 228663 h 607819"/>
                <a:gd name="connsiteX4" fmla="*/ 228319 w 416866"/>
                <a:gd name="connsiteY4" fmla="*/ 85053 h 607819"/>
                <a:gd name="connsiteX5" fmla="*/ 208246 w 416866"/>
                <a:gd name="connsiteY5" fmla="*/ 0 h 607819"/>
                <a:gd name="connsiteX6" fmla="*/ 416866 w 416866"/>
                <a:gd name="connsiteY6" fmla="*/ 208620 h 607819"/>
                <a:gd name="connsiteX7" fmla="*/ 385291 w 416866"/>
                <a:gd name="connsiteY7" fmla="*/ 319133 h 607819"/>
                <a:gd name="connsiteX8" fmla="*/ 224785 w 416866"/>
                <a:gd name="connsiteY8" fmla="*/ 598421 h 607819"/>
                <a:gd name="connsiteX9" fmla="*/ 208246 w 416866"/>
                <a:gd name="connsiteY9" fmla="*/ 607819 h 607819"/>
                <a:gd name="connsiteX10" fmla="*/ 192082 w 416866"/>
                <a:gd name="connsiteY10" fmla="*/ 598421 h 607819"/>
                <a:gd name="connsiteX11" fmla="*/ 31576 w 416866"/>
                <a:gd name="connsiteY11" fmla="*/ 319133 h 607819"/>
                <a:gd name="connsiteX12" fmla="*/ 1 w 416866"/>
                <a:gd name="connsiteY12" fmla="*/ 208620 h 607819"/>
                <a:gd name="connsiteX13" fmla="*/ 208246 w 416866"/>
                <a:gd name="connsiteY13" fmla="*/ 0 h 60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866" h="607819">
                  <a:moveTo>
                    <a:pt x="228319" y="85053"/>
                  </a:moveTo>
                  <a:cubicBezTo>
                    <a:pt x="160079" y="73978"/>
                    <a:pt x="95783" y="120318"/>
                    <a:pt x="84709" y="188558"/>
                  </a:cubicBezTo>
                  <a:cubicBezTo>
                    <a:pt x="73634" y="256797"/>
                    <a:pt x="119974" y="321093"/>
                    <a:pt x="188213" y="332167"/>
                  </a:cubicBezTo>
                  <a:cubicBezTo>
                    <a:pt x="256453" y="343242"/>
                    <a:pt x="320749" y="296902"/>
                    <a:pt x="331823" y="228663"/>
                  </a:cubicBezTo>
                  <a:cubicBezTo>
                    <a:pt x="342898" y="160424"/>
                    <a:pt x="296558" y="96128"/>
                    <a:pt x="228319" y="85053"/>
                  </a:cubicBezTo>
                  <a:close/>
                  <a:moveTo>
                    <a:pt x="208246" y="0"/>
                  </a:moveTo>
                  <a:cubicBezTo>
                    <a:pt x="323269" y="0"/>
                    <a:pt x="416866" y="93597"/>
                    <a:pt x="416866" y="208620"/>
                  </a:cubicBezTo>
                  <a:cubicBezTo>
                    <a:pt x="416866" y="247713"/>
                    <a:pt x="405965" y="286054"/>
                    <a:pt x="385291" y="319133"/>
                  </a:cubicBezTo>
                  <a:lnTo>
                    <a:pt x="224785" y="598421"/>
                  </a:lnTo>
                  <a:cubicBezTo>
                    <a:pt x="221026" y="604436"/>
                    <a:pt x="215012" y="607819"/>
                    <a:pt x="208246" y="607819"/>
                  </a:cubicBezTo>
                  <a:cubicBezTo>
                    <a:pt x="201480" y="607819"/>
                    <a:pt x="195465" y="604060"/>
                    <a:pt x="192082" y="598421"/>
                  </a:cubicBezTo>
                  <a:lnTo>
                    <a:pt x="31576" y="319133"/>
                  </a:lnTo>
                  <a:cubicBezTo>
                    <a:pt x="10902" y="286054"/>
                    <a:pt x="1" y="247713"/>
                    <a:pt x="1" y="208620"/>
                  </a:cubicBezTo>
                  <a:cubicBezTo>
                    <a:pt x="-375" y="93597"/>
                    <a:pt x="93222" y="0"/>
                    <a:pt x="208246" y="0"/>
                  </a:cubicBezTo>
                  <a:close/>
                </a:path>
              </a:pathLst>
            </a:custGeom>
            <a:solidFill>
              <a:srgbClr val="FE3745"/>
            </a:solidFill>
            <a:ln w="3758" cap="flat">
              <a:noFill/>
              <a:prstDash val="solid"/>
              <a:miter/>
            </a:ln>
          </p:spPr>
          <p:txBody>
            <a:bodyPr rtlCol="0" anchor="ct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37" name="文本框 36">
            <a:extLst>
              <a:ext uri="{FF2B5EF4-FFF2-40B4-BE49-F238E27FC236}">
                <a16:creationId xmlns:a16="http://schemas.microsoft.com/office/drawing/2014/main" id="{ACBCE9DC-20AE-4D90-B5D3-6125218DDE16}"/>
              </a:ext>
            </a:extLst>
          </p:cNvPr>
          <p:cNvSpPr txBox="1"/>
          <p:nvPr/>
        </p:nvSpPr>
        <p:spPr>
          <a:xfrm>
            <a:off x="6790345" y="5144554"/>
            <a:ext cx="4458772" cy="338554"/>
          </a:xfrm>
          <a:prstGeom prst="rect">
            <a:avLst/>
          </a:prstGeom>
          <a:noFill/>
        </p:spPr>
        <p:txBody>
          <a:bodyPr wrap="square">
            <a:spAutoFit/>
          </a:bodyPr>
          <a:lstStyle/>
          <a:p>
            <a:pPr algn="just">
              <a:spcAft>
                <a:spcPts val="0"/>
              </a:spcAft>
            </a:pPr>
            <a:r>
              <a:rPr lang="zh-CN" altLang="zh-CN" sz="16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老年高血压的分级方法与一般成年人相同。</a:t>
            </a:r>
          </a:p>
        </p:txBody>
      </p:sp>
    </p:spTree>
    <p:custDataLst>
      <p:tags r:id="rId1"/>
    </p:custDataLst>
    <p:extLst>
      <p:ext uri="{BB962C8B-B14F-4D97-AF65-F5344CB8AC3E}">
        <p14:creationId xmlns:p14="http://schemas.microsoft.com/office/powerpoint/2010/main" val="426749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7C522E6-ADF6-402C-8818-0D150247FD17}"/>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4</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 name="标题 3">
            <a:extLst>
              <a:ext uri="{FF2B5EF4-FFF2-40B4-BE49-F238E27FC236}">
                <a16:creationId xmlns:a16="http://schemas.microsoft.com/office/drawing/2014/main" id="{D7732A0D-C87A-452E-8D33-07F26749747D}"/>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老年高血压的特点</a:t>
            </a:r>
          </a:p>
        </p:txBody>
      </p:sp>
      <p:grpSp>
        <p:nvGrpSpPr>
          <p:cNvPr id="2" name="组合 1">
            <a:extLst>
              <a:ext uri="{FF2B5EF4-FFF2-40B4-BE49-F238E27FC236}">
                <a16:creationId xmlns:a16="http://schemas.microsoft.com/office/drawing/2014/main" id="{9EB50C0A-25D5-4797-BE0A-EAAEE1982AE5}"/>
              </a:ext>
            </a:extLst>
          </p:cNvPr>
          <p:cNvGrpSpPr/>
          <p:nvPr/>
        </p:nvGrpSpPr>
        <p:grpSpPr>
          <a:xfrm>
            <a:off x="567293" y="1295268"/>
            <a:ext cx="11385221" cy="4678626"/>
            <a:chOff x="983112" y="1561837"/>
            <a:chExt cx="10507339" cy="4278612"/>
          </a:xfrm>
        </p:grpSpPr>
        <p:sp>
          <p:nvSpPr>
            <p:cNvPr id="38" name="任意多边形 2">
              <a:extLst>
                <a:ext uri="{FF2B5EF4-FFF2-40B4-BE49-F238E27FC236}">
                  <a16:creationId xmlns:a16="http://schemas.microsoft.com/office/drawing/2014/main" id="{99AF30DC-143E-4F5D-85A5-EF1F2999BE2D}"/>
                </a:ext>
              </a:extLst>
            </p:cNvPr>
            <p:cNvSpPr/>
            <p:nvPr/>
          </p:nvSpPr>
          <p:spPr>
            <a:xfrm rot="2700000">
              <a:off x="4554914" y="2166863"/>
              <a:ext cx="3093962" cy="309396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39" name="组合 38">
              <a:extLst>
                <a:ext uri="{FF2B5EF4-FFF2-40B4-BE49-F238E27FC236}">
                  <a16:creationId xmlns:a16="http://schemas.microsoft.com/office/drawing/2014/main" id="{5C86D099-A013-4AE8-A5D4-EB8A44244BF0}"/>
                </a:ext>
              </a:extLst>
            </p:cNvPr>
            <p:cNvGrpSpPr/>
            <p:nvPr/>
          </p:nvGrpSpPr>
          <p:grpSpPr>
            <a:xfrm>
              <a:off x="5198166" y="2975596"/>
              <a:ext cx="1794665" cy="1223896"/>
              <a:chOff x="5198166" y="2975596"/>
              <a:chExt cx="1794665" cy="1223896"/>
            </a:xfrm>
          </p:grpSpPr>
          <p:grpSp>
            <p:nvGrpSpPr>
              <p:cNvPr id="40" name="Group 181">
                <a:extLst>
                  <a:ext uri="{FF2B5EF4-FFF2-40B4-BE49-F238E27FC236}">
                    <a16:creationId xmlns:a16="http://schemas.microsoft.com/office/drawing/2014/main" id="{60671547-885E-4B18-93D6-298B4DD640E5}"/>
                  </a:ext>
                </a:extLst>
              </p:cNvPr>
              <p:cNvGrpSpPr>
                <a:grpSpLocks noChangeAspect="1"/>
              </p:cNvGrpSpPr>
              <p:nvPr/>
            </p:nvGrpSpPr>
            <p:grpSpPr bwMode="auto">
              <a:xfrm>
                <a:off x="5776884" y="2975596"/>
                <a:ext cx="667238" cy="662368"/>
                <a:chOff x="2160" y="2262"/>
                <a:chExt cx="411" cy="408"/>
              </a:xfrm>
              <a:solidFill>
                <a:schemeClr val="bg1">
                  <a:lumMod val="65000"/>
                </a:schemeClr>
              </a:solidFill>
              <a:effectLst/>
            </p:grpSpPr>
            <p:sp>
              <p:nvSpPr>
                <p:cNvPr id="42" name="Freeform 189">
                  <a:extLst>
                    <a:ext uri="{FF2B5EF4-FFF2-40B4-BE49-F238E27FC236}">
                      <a16:creationId xmlns:a16="http://schemas.microsoft.com/office/drawing/2014/main" id="{A7B56C66-0EFE-47A3-8040-A5D6BC73509F}"/>
                    </a:ext>
                  </a:extLst>
                </p:cNvPr>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3" name="Freeform 190">
                  <a:extLst>
                    <a:ext uri="{FF2B5EF4-FFF2-40B4-BE49-F238E27FC236}">
                      <a16:creationId xmlns:a16="http://schemas.microsoft.com/office/drawing/2014/main" id="{4B7E71EB-FBA7-4943-9E00-1E323E6C1028}"/>
                    </a:ext>
                  </a:extLst>
                </p:cNvPr>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4" name="Freeform 191">
                  <a:extLst>
                    <a:ext uri="{FF2B5EF4-FFF2-40B4-BE49-F238E27FC236}">
                      <a16:creationId xmlns:a16="http://schemas.microsoft.com/office/drawing/2014/main" id="{D88E309D-5B6F-4EAC-894E-6F6495539788}"/>
                    </a:ext>
                  </a:extLst>
                </p:cNvPr>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5" name="Freeform 192">
                  <a:extLst>
                    <a:ext uri="{FF2B5EF4-FFF2-40B4-BE49-F238E27FC236}">
                      <a16:creationId xmlns:a16="http://schemas.microsoft.com/office/drawing/2014/main" id="{0EFEB9F2-729C-4426-91A5-0D1C0EA382B3}"/>
                    </a:ext>
                  </a:extLst>
                </p:cNvPr>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6" name="Freeform 193">
                  <a:extLst>
                    <a:ext uri="{FF2B5EF4-FFF2-40B4-BE49-F238E27FC236}">
                      <a16:creationId xmlns:a16="http://schemas.microsoft.com/office/drawing/2014/main" id="{DAD21B42-9D63-4ECA-8EFA-4FCEF18C4D1B}"/>
                    </a:ext>
                  </a:extLst>
                </p:cNvPr>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7" name="Freeform 194">
                  <a:extLst>
                    <a:ext uri="{FF2B5EF4-FFF2-40B4-BE49-F238E27FC236}">
                      <a16:creationId xmlns:a16="http://schemas.microsoft.com/office/drawing/2014/main" id="{3C3832BA-1E8B-4ACE-87F2-976D4A9935C5}"/>
                    </a:ext>
                  </a:extLst>
                </p:cNvPr>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8" name="Freeform 195">
                  <a:extLst>
                    <a:ext uri="{FF2B5EF4-FFF2-40B4-BE49-F238E27FC236}">
                      <a16:creationId xmlns:a16="http://schemas.microsoft.com/office/drawing/2014/main" id="{6C61DEB3-014B-4C8E-BE0A-4197BA76D0C6}"/>
                    </a:ext>
                  </a:extLst>
                </p:cNvPr>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sp>
            <p:nvSpPr>
              <p:cNvPr id="41" name="文本框 40">
                <a:extLst>
                  <a:ext uri="{FF2B5EF4-FFF2-40B4-BE49-F238E27FC236}">
                    <a16:creationId xmlns:a16="http://schemas.microsoft.com/office/drawing/2014/main" id="{C41DAB04-1071-4CAF-8B70-E3A2A7908A5D}"/>
                  </a:ext>
                </a:extLst>
              </p:cNvPr>
              <p:cNvSpPr txBox="1"/>
              <p:nvPr/>
            </p:nvSpPr>
            <p:spPr>
              <a:xfrm>
                <a:off x="5198167" y="3833591"/>
                <a:ext cx="1794664" cy="365901"/>
              </a:xfrm>
              <a:prstGeom prst="rect">
                <a:avLst/>
              </a:prstGeom>
              <a:noFill/>
            </p:spPr>
            <p:txBody>
              <a:bodyPr wrap="square" rtlCol="0">
                <a:spAutoFit/>
              </a:bodyPr>
              <a:lstStyle/>
              <a:p>
                <a:pPr algn="ctr"/>
                <a:r>
                  <a:rPr lang="zh-CN" altLang="en-US" sz="2000" b="1" u="sng" dirty="0">
                    <a:solidFill>
                      <a:schemeClr val="tx1">
                        <a:lumMod val="50000"/>
                        <a:lumOff val="50000"/>
                      </a:schemeClr>
                    </a:solidFill>
                    <a:latin typeface="Arial" panose="020B0604020202020204" pitchFamily="34" charset="0"/>
                    <a:ea typeface="微软雅黑 Light" panose="020B0502040204020203" pitchFamily="34" charset="-122"/>
                    <a:sym typeface="Arial" panose="020B0604020202020204" pitchFamily="34" charset="0"/>
                  </a:rPr>
                  <a:t>特点</a:t>
                </a:r>
              </a:p>
            </p:txBody>
          </p:sp>
        </p:grpSp>
        <p:grpSp>
          <p:nvGrpSpPr>
            <p:cNvPr id="49" name="组合 48">
              <a:extLst>
                <a:ext uri="{FF2B5EF4-FFF2-40B4-BE49-F238E27FC236}">
                  <a16:creationId xmlns:a16="http://schemas.microsoft.com/office/drawing/2014/main" id="{B4F9D76C-3279-458B-B7FC-5C9D31A5540F}"/>
                </a:ext>
              </a:extLst>
            </p:cNvPr>
            <p:cNvGrpSpPr/>
            <p:nvPr/>
          </p:nvGrpSpPr>
          <p:grpSpPr>
            <a:xfrm>
              <a:off x="4155113" y="2000373"/>
              <a:ext cx="255962" cy="255962"/>
              <a:chOff x="2481663" y="2585803"/>
              <a:chExt cx="309714" cy="309714"/>
            </a:xfrm>
          </p:grpSpPr>
          <p:sp>
            <p:nvSpPr>
              <p:cNvPr id="50" name="椭圆 49">
                <a:extLst>
                  <a:ext uri="{FF2B5EF4-FFF2-40B4-BE49-F238E27FC236}">
                    <a16:creationId xmlns:a16="http://schemas.microsoft.com/office/drawing/2014/main" id="{3CD240F6-CDCF-4F9F-B84E-9F3F1CB5B7B1}"/>
                  </a:ext>
                </a:extLst>
              </p:cNvPr>
              <p:cNvSpPr/>
              <p:nvPr/>
            </p:nvSpPr>
            <p:spPr>
              <a:xfrm>
                <a:off x="2481663" y="2585803"/>
                <a:ext cx="309714" cy="3097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1" name="任意多边形 38">
                <a:extLst>
                  <a:ext uri="{FF2B5EF4-FFF2-40B4-BE49-F238E27FC236}">
                    <a16:creationId xmlns:a16="http://schemas.microsoft.com/office/drawing/2014/main" id="{170DCC3E-2545-454A-82AE-0B0F91665635}"/>
                  </a:ext>
                </a:extLst>
              </p:cNvPr>
              <p:cNvSpPr/>
              <p:nvPr/>
            </p:nvSpPr>
            <p:spPr>
              <a:xfrm rot="5400000">
                <a:off x="2555832" y="2659973"/>
                <a:ext cx="161374" cy="161374"/>
              </a:xfrm>
              <a:custGeom>
                <a:avLst/>
                <a:gdLst>
                  <a:gd name="connsiteX0" fmla="*/ 0 w 195263"/>
                  <a:gd name="connsiteY0" fmla="*/ 125015 h 195262"/>
                  <a:gd name="connsiteX1" fmla="*/ 0 w 195263"/>
                  <a:gd name="connsiteY1" fmla="*/ 70246 h 195262"/>
                  <a:gd name="connsiteX2" fmla="*/ 70247 w 195263"/>
                  <a:gd name="connsiteY2" fmla="*/ 70246 h 195262"/>
                  <a:gd name="connsiteX3" fmla="*/ 70247 w 195263"/>
                  <a:gd name="connsiteY3" fmla="*/ 0 h 195262"/>
                  <a:gd name="connsiteX4" fmla="*/ 125016 w 195263"/>
                  <a:gd name="connsiteY4" fmla="*/ 0 h 195262"/>
                  <a:gd name="connsiteX5" fmla="*/ 125016 w 195263"/>
                  <a:gd name="connsiteY5" fmla="*/ 70246 h 195262"/>
                  <a:gd name="connsiteX6" fmla="*/ 195263 w 195263"/>
                  <a:gd name="connsiteY6" fmla="*/ 70246 h 195262"/>
                  <a:gd name="connsiteX7" fmla="*/ 195263 w 195263"/>
                  <a:gd name="connsiteY7" fmla="*/ 125015 h 195262"/>
                  <a:gd name="connsiteX8" fmla="*/ 125016 w 195263"/>
                  <a:gd name="connsiteY8" fmla="*/ 125015 h 195262"/>
                  <a:gd name="connsiteX9" fmla="*/ 125016 w 195263"/>
                  <a:gd name="connsiteY9" fmla="*/ 195262 h 195262"/>
                  <a:gd name="connsiteX10" fmla="*/ 70247 w 195263"/>
                  <a:gd name="connsiteY10" fmla="*/ 195262 h 195262"/>
                  <a:gd name="connsiteX11" fmla="*/ 70247 w 195263"/>
                  <a:gd name="connsiteY11" fmla="*/ 12501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63" h="195262">
                    <a:moveTo>
                      <a:pt x="0" y="125015"/>
                    </a:moveTo>
                    <a:lnTo>
                      <a:pt x="0" y="70246"/>
                    </a:lnTo>
                    <a:lnTo>
                      <a:pt x="70247" y="70246"/>
                    </a:lnTo>
                    <a:lnTo>
                      <a:pt x="70247" y="0"/>
                    </a:lnTo>
                    <a:lnTo>
                      <a:pt x="125016" y="0"/>
                    </a:lnTo>
                    <a:lnTo>
                      <a:pt x="125016" y="70246"/>
                    </a:lnTo>
                    <a:lnTo>
                      <a:pt x="195263" y="70246"/>
                    </a:lnTo>
                    <a:lnTo>
                      <a:pt x="195263" y="125015"/>
                    </a:lnTo>
                    <a:lnTo>
                      <a:pt x="125016" y="125015"/>
                    </a:lnTo>
                    <a:lnTo>
                      <a:pt x="125016" y="195262"/>
                    </a:lnTo>
                    <a:lnTo>
                      <a:pt x="70247" y="195262"/>
                    </a:lnTo>
                    <a:lnTo>
                      <a:pt x="70247" y="125015"/>
                    </a:lnTo>
                    <a:close/>
                  </a:path>
                </a:pathLst>
              </a:cu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2" name="组合 51">
              <a:extLst>
                <a:ext uri="{FF2B5EF4-FFF2-40B4-BE49-F238E27FC236}">
                  <a16:creationId xmlns:a16="http://schemas.microsoft.com/office/drawing/2014/main" id="{74AC7807-2EDF-4590-8EF5-A0EA4DEA885D}"/>
                </a:ext>
              </a:extLst>
            </p:cNvPr>
            <p:cNvGrpSpPr/>
            <p:nvPr/>
          </p:nvGrpSpPr>
          <p:grpSpPr>
            <a:xfrm>
              <a:off x="1427229" y="1688176"/>
              <a:ext cx="2069797" cy="851979"/>
              <a:chOff x="4014853" y="3198627"/>
              <a:chExt cx="2069797" cy="851979"/>
            </a:xfrm>
          </p:grpSpPr>
          <p:sp>
            <p:nvSpPr>
              <p:cNvPr id="53" name="文本框 52">
                <a:extLst>
                  <a:ext uri="{FF2B5EF4-FFF2-40B4-BE49-F238E27FC236}">
                    <a16:creationId xmlns:a16="http://schemas.microsoft.com/office/drawing/2014/main" id="{DE622A87-50FD-4418-B526-4ABED2A81710}"/>
                  </a:ext>
                </a:extLst>
              </p:cNvPr>
              <p:cNvSpPr txBox="1"/>
              <p:nvPr/>
            </p:nvSpPr>
            <p:spPr>
              <a:xfrm>
                <a:off x="4242701" y="3198627"/>
                <a:ext cx="1841949" cy="365901"/>
              </a:xfrm>
              <a:prstGeom prst="rect">
                <a:avLst/>
              </a:prstGeom>
              <a:noFill/>
            </p:spPr>
            <p:txBody>
              <a:bodyPr wrap="square" rtlCol="0">
                <a:spAutoFit/>
              </a:bodyPr>
              <a:lstStyle/>
              <a:p>
                <a:r>
                  <a:rPr lang="zh-CN" altLang="en-US" sz="2000"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收缩压增高为主</a:t>
                </a:r>
              </a:p>
            </p:txBody>
          </p:sp>
          <p:sp>
            <p:nvSpPr>
              <p:cNvPr id="54" name="文本框 53">
                <a:extLst>
                  <a:ext uri="{FF2B5EF4-FFF2-40B4-BE49-F238E27FC236}">
                    <a16:creationId xmlns:a16="http://schemas.microsoft.com/office/drawing/2014/main" id="{F062F0B7-FDE9-498A-8116-C697B841E01B}"/>
                  </a:ext>
                </a:extLst>
              </p:cNvPr>
              <p:cNvSpPr txBox="1"/>
              <p:nvPr/>
            </p:nvSpPr>
            <p:spPr>
              <a:xfrm>
                <a:off x="4014853" y="3572120"/>
                <a:ext cx="2031564" cy="478486"/>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单纯收缩期高血压（</a:t>
                </a:r>
                <a:r>
                  <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ISH</a:t>
                </a: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）占高血压的</a:t>
                </a:r>
                <a:r>
                  <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60% </a:t>
                </a:r>
                <a:endParaRPr lang="zh-CN" altLang="en-US" sz="1400" dirty="0">
                  <a:solidFill>
                    <a:prstClr val="black">
                      <a:lumMod val="50000"/>
                      <a:lumOff val="50000"/>
                    </a:prstClr>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5" name="组合 54">
              <a:extLst>
                <a:ext uri="{FF2B5EF4-FFF2-40B4-BE49-F238E27FC236}">
                  <a16:creationId xmlns:a16="http://schemas.microsoft.com/office/drawing/2014/main" id="{5EC1769D-B49C-4307-82FD-AB144BB3CCAA}"/>
                </a:ext>
              </a:extLst>
            </p:cNvPr>
            <p:cNvGrpSpPr/>
            <p:nvPr/>
          </p:nvGrpSpPr>
          <p:grpSpPr>
            <a:xfrm>
              <a:off x="4155113" y="5141270"/>
              <a:ext cx="255962" cy="255962"/>
              <a:chOff x="2481663" y="2585803"/>
              <a:chExt cx="309714" cy="309714"/>
            </a:xfrm>
          </p:grpSpPr>
          <p:sp>
            <p:nvSpPr>
              <p:cNvPr id="56" name="椭圆 55">
                <a:extLst>
                  <a:ext uri="{FF2B5EF4-FFF2-40B4-BE49-F238E27FC236}">
                    <a16:creationId xmlns:a16="http://schemas.microsoft.com/office/drawing/2014/main" id="{E67EE578-CED4-4794-8820-4431CF0F2BA5}"/>
                  </a:ext>
                </a:extLst>
              </p:cNvPr>
              <p:cNvSpPr/>
              <p:nvPr/>
            </p:nvSpPr>
            <p:spPr>
              <a:xfrm>
                <a:off x="2481663" y="2585803"/>
                <a:ext cx="309714" cy="309714"/>
              </a:xfrm>
              <a:prstGeom prst="ellips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7" name="任意多边形 44">
                <a:extLst>
                  <a:ext uri="{FF2B5EF4-FFF2-40B4-BE49-F238E27FC236}">
                    <a16:creationId xmlns:a16="http://schemas.microsoft.com/office/drawing/2014/main" id="{33DC7F41-C61C-49A1-A64C-FAEEABDF6FC6}"/>
                  </a:ext>
                </a:extLst>
              </p:cNvPr>
              <p:cNvSpPr/>
              <p:nvPr/>
            </p:nvSpPr>
            <p:spPr>
              <a:xfrm rot="5400000">
                <a:off x="2555832" y="2659973"/>
                <a:ext cx="161374" cy="161374"/>
              </a:xfrm>
              <a:custGeom>
                <a:avLst/>
                <a:gdLst>
                  <a:gd name="connsiteX0" fmla="*/ 0 w 195263"/>
                  <a:gd name="connsiteY0" fmla="*/ 125015 h 195262"/>
                  <a:gd name="connsiteX1" fmla="*/ 0 w 195263"/>
                  <a:gd name="connsiteY1" fmla="*/ 70246 h 195262"/>
                  <a:gd name="connsiteX2" fmla="*/ 70247 w 195263"/>
                  <a:gd name="connsiteY2" fmla="*/ 70246 h 195262"/>
                  <a:gd name="connsiteX3" fmla="*/ 70247 w 195263"/>
                  <a:gd name="connsiteY3" fmla="*/ 0 h 195262"/>
                  <a:gd name="connsiteX4" fmla="*/ 125016 w 195263"/>
                  <a:gd name="connsiteY4" fmla="*/ 0 h 195262"/>
                  <a:gd name="connsiteX5" fmla="*/ 125016 w 195263"/>
                  <a:gd name="connsiteY5" fmla="*/ 70246 h 195262"/>
                  <a:gd name="connsiteX6" fmla="*/ 195263 w 195263"/>
                  <a:gd name="connsiteY6" fmla="*/ 70246 h 195262"/>
                  <a:gd name="connsiteX7" fmla="*/ 195263 w 195263"/>
                  <a:gd name="connsiteY7" fmla="*/ 125015 h 195262"/>
                  <a:gd name="connsiteX8" fmla="*/ 125016 w 195263"/>
                  <a:gd name="connsiteY8" fmla="*/ 125015 h 195262"/>
                  <a:gd name="connsiteX9" fmla="*/ 125016 w 195263"/>
                  <a:gd name="connsiteY9" fmla="*/ 195262 h 195262"/>
                  <a:gd name="connsiteX10" fmla="*/ 70247 w 195263"/>
                  <a:gd name="connsiteY10" fmla="*/ 195262 h 195262"/>
                  <a:gd name="connsiteX11" fmla="*/ 70247 w 195263"/>
                  <a:gd name="connsiteY11" fmla="*/ 12501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63" h="195262">
                    <a:moveTo>
                      <a:pt x="0" y="125015"/>
                    </a:moveTo>
                    <a:lnTo>
                      <a:pt x="0" y="70246"/>
                    </a:lnTo>
                    <a:lnTo>
                      <a:pt x="70247" y="70246"/>
                    </a:lnTo>
                    <a:lnTo>
                      <a:pt x="70247" y="0"/>
                    </a:lnTo>
                    <a:lnTo>
                      <a:pt x="125016" y="0"/>
                    </a:lnTo>
                    <a:lnTo>
                      <a:pt x="125016" y="70246"/>
                    </a:lnTo>
                    <a:lnTo>
                      <a:pt x="195263" y="70246"/>
                    </a:lnTo>
                    <a:lnTo>
                      <a:pt x="195263" y="125015"/>
                    </a:lnTo>
                    <a:lnTo>
                      <a:pt x="125016" y="125015"/>
                    </a:lnTo>
                    <a:lnTo>
                      <a:pt x="125016" y="195262"/>
                    </a:lnTo>
                    <a:lnTo>
                      <a:pt x="70247" y="195262"/>
                    </a:lnTo>
                    <a:lnTo>
                      <a:pt x="70247" y="125015"/>
                    </a:lnTo>
                    <a:close/>
                  </a:path>
                </a:pathLst>
              </a:cu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8" name="组合 57">
              <a:extLst>
                <a:ext uri="{FF2B5EF4-FFF2-40B4-BE49-F238E27FC236}">
                  <a16:creationId xmlns:a16="http://schemas.microsoft.com/office/drawing/2014/main" id="{8CBE3145-84EB-42D3-A298-F2BFA18AD350}"/>
                </a:ext>
              </a:extLst>
            </p:cNvPr>
            <p:cNvGrpSpPr/>
            <p:nvPr/>
          </p:nvGrpSpPr>
          <p:grpSpPr>
            <a:xfrm>
              <a:off x="1877574" y="4930283"/>
              <a:ext cx="1749821" cy="685722"/>
              <a:chOff x="4465198" y="3299837"/>
              <a:chExt cx="1749821" cy="685722"/>
            </a:xfrm>
          </p:grpSpPr>
          <p:sp>
            <p:nvSpPr>
              <p:cNvPr id="59" name="文本框 58">
                <a:extLst>
                  <a:ext uri="{FF2B5EF4-FFF2-40B4-BE49-F238E27FC236}">
                    <a16:creationId xmlns:a16="http://schemas.microsoft.com/office/drawing/2014/main" id="{81E49674-C1D4-48DB-93E0-248C507143E0}"/>
                  </a:ext>
                </a:extLst>
              </p:cNvPr>
              <p:cNvSpPr txBox="1"/>
              <p:nvPr/>
            </p:nvSpPr>
            <p:spPr>
              <a:xfrm>
                <a:off x="4504186" y="3299837"/>
                <a:ext cx="1580464" cy="365901"/>
              </a:xfrm>
              <a:prstGeom prst="rect">
                <a:avLst/>
              </a:prstGeom>
              <a:noFill/>
            </p:spPr>
            <p:txBody>
              <a:bodyPr wrap="square" rtlCol="0">
                <a:spAutoFit/>
              </a:bodyPr>
              <a:lstStyle/>
              <a:p>
                <a:r>
                  <a:rPr lang="zh-CN" altLang="en-US" sz="2000" b="1" dirty="0">
                    <a:solidFill>
                      <a:srgbClr val="00AF92"/>
                    </a:solidFill>
                    <a:latin typeface="Arial" panose="020B0604020202020204" pitchFamily="34" charset="0"/>
                    <a:ea typeface="微软雅黑 Light" panose="020B0502040204020203" pitchFamily="34" charset="-122"/>
                    <a:sym typeface="Arial" panose="020B0604020202020204" pitchFamily="34" charset="0"/>
                  </a:rPr>
                  <a:t>昼夜节律异常</a:t>
                </a:r>
              </a:p>
            </p:txBody>
          </p:sp>
          <p:sp>
            <p:nvSpPr>
              <p:cNvPr id="60" name="文本框 59">
                <a:extLst>
                  <a:ext uri="{FF2B5EF4-FFF2-40B4-BE49-F238E27FC236}">
                    <a16:creationId xmlns:a16="http://schemas.microsoft.com/office/drawing/2014/main" id="{58298875-CAA0-48AB-A432-BD412FD1C0B8}"/>
                  </a:ext>
                </a:extLst>
              </p:cNvPr>
              <p:cNvSpPr txBox="1"/>
              <p:nvPr/>
            </p:nvSpPr>
            <p:spPr>
              <a:xfrm>
                <a:off x="4465198" y="3704096"/>
                <a:ext cx="1749821" cy="281463"/>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非杓型或超杓型增多</a:t>
                </a:r>
                <a:endParaRPr lang="zh-CN" altLang="en-US" sz="1400" dirty="0">
                  <a:solidFill>
                    <a:prstClr val="black">
                      <a:lumMod val="50000"/>
                      <a:lumOff val="50000"/>
                    </a:prstClr>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61" name="组合 60">
              <a:extLst>
                <a:ext uri="{FF2B5EF4-FFF2-40B4-BE49-F238E27FC236}">
                  <a16:creationId xmlns:a16="http://schemas.microsoft.com/office/drawing/2014/main" id="{990F1538-E90B-4973-8E94-9AED78EDEE77}"/>
                </a:ext>
              </a:extLst>
            </p:cNvPr>
            <p:cNvGrpSpPr/>
            <p:nvPr/>
          </p:nvGrpSpPr>
          <p:grpSpPr>
            <a:xfrm>
              <a:off x="3221663" y="3575270"/>
              <a:ext cx="255962" cy="255962"/>
              <a:chOff x="2481663" y="2585803"/>
              <a:chExt cx="309714" cy="309714"/>
            </a:xfrm>
          </p:grpSpPr>
          <p:sp>
            <p:nvSpPr>
              <p:cNvPr id="62" name="椭圆 61">
                <a:extLst>
                  <a:ext uri="{FF2B5EF4-FFF2-40B4-BE49-F238E27FC236}">
                    <a16:creationId xmlns:a16="http://schemas.microsoft.com/office/drawing/2014/main" id="{FA58D704-8573-4D7B-AE5A-88266A24AAE2}"/>
                  </a:ext>
                </a:extLst>
              </p:cNvPr>
              <p:cNvSpPr/>
              <p:nvPr/>
            </p:nvSpPr>
            <p:spPr>
              <a:xfrm>
                <a:off x="2481663" y="2585803"/>
                <a:ext cx="309714" cy="309714"/>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3" name="任意多边形 50">
                <a:extLst>
                  <a:ext uri="{FF2B5EF4-FFF2-40B4-BE49-F238E27FC236}">
                    <a16:creationId xmlns:a16="http://schemas.microsoft.com/office/drawing/2014/main" id="{F483D4B8-6FF2-4C40-95CA-AF4D13A495B6}"/>
                  </a:ext>
                </a:extLst>
              </p:cNvPr>
              <p:cNvSpPr/>
              <p:nvPr/>
            </p:nvSpPr>
            <p:spPr>
              <a:xfrm rot="5400000">
                <a:off x="2555832" y="2659973"/>
                <a:ext cx="161374" cy="161374"/>
              </a:xfrm>
              <a:custGeom>
                <a:avLst/>
                <a:gdLst>
                  <a:gd name="connsiteX0" fmla="*/ 0 w 195263"/>
                  <a:gd name="connsiteY0" fmla="*/ 125015 h 195262"/>
                  <a:gd name="connsiteX1" fmla="*/ 0 w 195263"/>
                  <a:gd name="connsiteY1" fmla="*/ 70246 h 195262"/>
                  <a:gd name="connsiteX2" fmla="*/ 70247 w 195263"/>
                  <a:gd name="connsiteY2" fmla="*/ 70246 h 195262"/>
                  <a:gd name="connsiteX3" fmla="*/ 70247 w 195263"/>
                  <a:gd name="connsiteY3" fmla="*/ 0 h 195262"/>
                  <a:gd name="connsiteX4" fmla="*/ 125016 w 195263"/>
                  <a:gd name="connsiteY4" fmla="*/ 0 h 195262"/>
                  <a:gd name="connsiteX5" fmla="*/ 125016 w 195263"/>
                  <a:gd name="connsiteY5" fmla="*/ 70246 h 195262"/>
                  <a:gd name="connsiteX6" fmla="*/ 195263 w 195263"/>
                  <a:gd name="connsiteY6" fmla="*/ 70246 h 195262"/>
                  <a:gd name="connsiteX7" fmla="*/ 195263 w 195263"/>
                  <a:gd name="connsiteY7" fmla="*/ 125015 h 195262"/>
                  <a:gd name="connsiteX8" fmla="*/ 125016 w 195263"/>
                  <a:gd name="connsiteY8" fmla="*/ 125015 h 195262"/>
                  <a:gd name="connsiteX9" fmla="*/ 125016 w 195263"/>
                  <a:gd name="connsiteY9" fmla="*/ 195262 h 195262"/>
                  <a:gd name="connsiteX10" fmla="*/ 70247 w 195263"/>
                  <a:gd name="connsiteY10" fmla="*/ 195262 h 195262"/>
                  <a:gd name="connsiteX11" fmla="*/ 70247 w 195263"/>
                  <a:gd name="connsiteY11" fmla="*/ 12501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63" h="195262">
                    <a:moveTo>
                      <a:pt x="0" y="125015"/>
                    </a:moveTo>
                    <a:lnTo>
                      <a:pt x="0" y="70246"/>
                    </a:lnTo>
                    <a:lnTo>
                      <a:pt x="70247" y="70246"/>
                    </a:lnTo>
                    <a:lnTo>
                      <a:pt x="70247" y="0"/>
                    </a:lnTo>
                    <a:lnTo>
                      <a:pt x="125016" y="0"/>
                    </a:lnTo>
                    <a:lnTo>
                      <a:pt x="125016" y="70246"/>
                    </a:lnTo>
                    <a:lnTo>
                      <a:pt x="195263" y="70246"/>
                    </a:lnTo>
                    <a:lnTo>
                      <a:pt x="195263" y="125015"/>
                    </a:lnTo>
                    <a:lnTo>
                      <a:pt x="125016" y="125015"/>
                    </a:lnTo>
                    <a:lnTo>
                      <a:pt x="125016" y="195262"/>
                    </a:lnTo>
                    <a:lnTo>
                      <a:pt x="70247" y="195262"/>
                    </a:lnTo>
                    <a:lnTo>
                      <a:pt x="70247" y="125015"/>
                    </a:lnTo>
                    <a:close/>
                  </a:path>
                </a:pathLst>
              </a:cu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64" name="组合 63">
              <a:extLst>
                <a:ext uri="{FF2B5EF4-FFF2-40B4-BE49-F238E27FC236}">
                  <a16:creationId xmlns:a16="http://schemas.microsoft.com/office/drawing/2014/main" id="{F9500869-0A95-4D35-8503-7B1B56746CED}"/>
                </a:ext>
              </a:extLst>
            </p:cNvPr>
            <p:cNvGrpSpPr/>
            <p:nvPr/>
          </p:nvGrpSpPr>
          <p:grpSpPr>
            <a:xfrm>
              <a:off x="983112" y="3263073"/>
              <a:ext cx="1580464" cy="1014740"/>
              <a:chOff x="4504186" y="3198627"/>
              <a:chExt cx="1580464" cy="1014740"/>
            </a:xfrm>
          </p:grpSpPr>
          <p:sp>
            <p:nvSpPr>
              <p:cNvPr id="65" name="文本框 64">
                <a:extLst>
                  <a:ext uri="{FF2B5EF4-FFF2-40B4-BE49-F238E27FC236}">
                    <a16:creationId xmlns:a16="http://schemas.microsoft.com/office/drawing/2014/main" id="{A5DC640C-5745-46BF-849C-EE116BE61F3F}"/>
                  </a:ext>
                </a:extLst>
              </p:cNvPr>
              <p:cNvSpPr txBox="1"/>
              <p:nvPr/>
            </p:nvSpPr>
            <p:spPr>
              <a:xfrm>
                <a:off x="4504186" y="3198627"/>
                <a:ext cx="1580464" cy="365901"/>
              </a:xfrm>
              <a:prstGeom prst="rect">
                <a:avLst/>
              </a:prstGeom>
              <a:noFill/>
            </p:spPr>
            <p:txBody>
              <a:bodyPr wrap="square" rtlCol="0">
                <a:spAutoFit/>
              </a:bodyPr>
              <a:lstStyle/>
              <a:p>
                <a:r>
                  <a:rPr lang="zh-CN" altLang="en-US" sz="2000" b="1" dirty="0">
                    <a:solidFill>
                      <a:srgbClr val="E87071"/>
                    </a:solidFill>
                    <a:latin typeface="Arial" panose="020B0604020202020204" pitchFamily="34" charset="0"/>
                    <a:ea typeface="微软雅黑 Light" panose="020B0502040204020203" pitchFamily="34" charset="-122"/>
                    <a:sym typeface="Arial" panose="020B0604020202020204" pitchFamily="34" charset="0"/>
                  </a:rPr>
                  <a:t>血压波动大</a:t>
                </a:r>
              </a:p>
            </p:txBody>
          </p:sp>
          <p:sp>
            <p:nvSpPr>
              <p:cNvPr id="66" name="文本框 65">
                <a:extLst>
                  <a:ext uri="{FF2B5EF4-FFF2-40B4-BE49-F238E27FC236}">
                    <a16:creationId xmlns:a16="http://schemas.microsoft.com/office/drawing/2014/main" id="{FFD5E6CB-97E1-43E4-A56E-EAEF7E08EED5}"/>
                  </a:ext>
                </a:extLst>
              </p:cNvPr>
              <p:cNvSpPr txBox="1"/>
              <p:nvPr/>
            </p:nvSpPr>
            <p:spPr>
              <a:xfrm>
                <a:off x="4509116" y="3537857"/>
                <a:ext cx="1537469" cy="675510"/>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“晨峰”现象↑</a:t>
                </a:r>
                <a:endPar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a:p>
                <a:pPr marL="285750" indent="-285750" algn="just">
                  <a:buFont typeface="Arial" panose="020B0604020202020204" pitchFamily="34" charset="0"/>
                  <a:buChar char="•"/>
                </a:pP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体位性低血压↑</a:t>
                </a:r>
                <a:endPar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a:p>
                <a:pPr marL="285750" indent="-285750" algn="just">
                  <a:buFont typeface="Arial" panose="020B0604020202020204" pitchFamily="34" charset="0"/>
                  <a:buChar char="•"/>
                </a:pP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餐后低血压者↑ </a:t>
                </a:r>
                <a:endParaRPr lang="zh-CN" altLang="en-US" sz="1400" dirty="0">
                  <a:solidFill>
                    <a:prstClr val="black">
                      <a:lumMod val="50000"/>
                      <a:lumOff val="50000"/>
                    </a:prstClr>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67" name="组合 66">
              <a:extLst>
                <a:ext uri="{FF2B5EF4-FFF2-40B4-BE49-F238E27FC236}">
                  <a16:creationId xmlns:a16="http://schemas.microsoft.com/office/drawing/2014/main" id="{C7B02AD6-8B56-44A2-BAB4-8D31AADA6FA9}"/>
                </a:ext>
              </a:extLst>
            </p:cNvPr>
            <p:cNvGrpSpPr/>
            <p:nvPr/>
          </p:nvGrpSpPr>
          <p:grpSpPr>
            <a:xfrm>
              <a:off x="7686322" y="2000373"/>
              <a:ext cx="255962" cy="255962"/>
              <a:chOff x="2481663" y="2585803"/>
              <a:chExt cx="309714" cy="309714"/>
            </a:xfrm>
          </p:grpSpPr>
          <p:sp>
            <p:nvSpPr>
              <p:cNvPr id="68" name="椭圆 67">
                <a:extLst>
                  <a:ext uri="{FF2B5EF4-FFF2-40B4-BE49-F238E27FC236}">
                    <a16:creationId xmlns:a16="http://schemas.microsoft.com/office/drawing/2014/main" id="{2C522884-111B-4249-B713-A9506219EE1D}"/>
                  </a:ext>
                </a:extLst>
              </p:cNvPr>
              <p:cNvSpPr/>
              <p:nvPr/>
            </p:nvSpPr>
            <p:spPr>
              <a:xfrm>
                <a:off x="2481663" y="2585803"/>
                <a:ext cx="309714" cy="309714"/>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9" name="任意多边形 56">
                <a:extLst>
                  <a:ext uri="{FF2B5EF4-FFF2-40B4-BE49-F238E27FC236}">
                    <a16:creationId xmlns:a16="http://schemas.microsoft.com/office/drawing/2014/main" id="{0F633CB3-9F42-440A-A6E9-2FB686F2679C}"/>
                  </a:ext>
                </a:extLst>
              </p:cNvPr>
              <p:cNvSpPr/>
              <p:nvPr/>
            </p:nvSpPr>
            <p:spPr>
              <a:xfrm rot="5400000">
                <a:off x="2555832" y="2659973"/>
                <a:ext cx="161374" cy="161374"/>
              </a:xfrm>
              <a:custGeom>
                <a:avLst/>
                <a:gdLst>
                  <a:gd name="connsiteX0" fmla="*/ 0 w 195263"/>
                  <a:gd name="connsiteY0" fmla="*/ 125015 h 195262"/>
                  <a:gd name="connsiteX1" fmla="*/ 0 w 195263"/>
                  <a:gd name="connsiteY1" fmla="*/ 70246 h 195262"/>
                  <a:gd name="connsiteX2" fmla="*/ 70247 w 195263"/>
                  <a:gd name="connsiteY2" fmla="*/ 70246 h 195262"/>
                  <a:gd name="connsiteX3" fmla="*/ 70247 w 195263"/>
                  <a:gd name="connsiteY3" fmla="*/ 0 h 195262"/>
                  <a:gd name="connsiteX4" fmla="*/ 125016 w 195263"/>
                  <a:gd name="connsiteY4" fmla="*/ 0 h 195262"/>
                  <a:gd name="connsiteX5" fmla="*/ 125016 w 195263"/>
                  <a:gd name="connsiteY5" fmla="*/ 70246 h 195262"/>
                  <a:gd name="connsiteX6" fmla="*/ 195263 w 195263"/>
                  <a:gd name="connsiteY6" fmla="*/ 70246 h 195262"/>
                  <a:gd name="connsiteX7" fmla="*/ 195263 w 195263"/>
                  <a:gd name="connsiteY7" fmla="*/ 125015 h 195262"/>
                  <a:gd name="connsiteX8" fmla="*/ 125016 w 195263"/>
                  <a:gd name="connsiteY8" fmla="*/ 125015 h 195262"/>
                  <a:gd name="connsiteX9" fmla="*/ 125016 w 195263"/>
                  <a:gd name="connsiteY9" fmla="*/ 195262 h 195262"/>
                  <a:gd name="connsiteX10" fmla="*/ 70247 w 195263"/>
                  <a:gd name="connsiteY10" fmla="*/ 195262 h 195262"/>
                  <a:gd name="connsiteX11" fmla="*/ 70247 w 195263"/>
                  <a:gd name="connsiteY11" fmla="*/ 12501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63" h="195262">
                    <a:moveTo>
                      <a:pt x="0" y="125015"/>
                    </a:moveTo>
                    <a:lnTo>
                      <a:pt x="0" y="70246"/>
                    </a:lnTo>
                    <a:lnTo>
                      <a:pt x="70247" y="70246"/>
                    </a:lnTo>
                    <a:lnTo>
                      <a:pt x="70247" y="0"/>
                    </a:lnTo>
                    <a:lnTo>
                      <a:pt x="125016" y="0"/>
                    </a:lnTo>
                    <a:lnTo>
                      <a:pt x="125016" y="70246"/>
                    </a:lnTo>
                    <a:lnTo>
                      <a:pt x="195263" y="70246"/>
                    </a:lnTo>
                    <a:lnTo>
                      <a:pt x="195263" y="125015"/>
                    </a:lnTo>
                    <a:lnTo>
                      <a:pt x="125016" y="125015"/>
                    </a:lnTo>
                    <a:lnTo>
                      <a:pt x="125016" y="195262"/>
                    </a:lnTo>
                    <a:lnTo>
                      <a:pt x="70247" y="195262"/>
                    </a:lnTo>
                    <a:lnTo>
                      <a:pt x="70247" y="125015"/>
                    </a:lnTo>
                    <a:close/>
                  </a:path>
                </a:pathLst>
              </a:cu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70" name="组合 69">
              <a:extLst>
                <a:ext uri="{FF2B5EF4-FFF2-40B4-BE49-F238E27FC236}">
                  <a16:creationId xmlns:a16="http://schemas.microsoft.com/office/drawing/2014/main" id="{8B1E0690-9663-4C44-9C90-780277F5F3D8}"/>
                </a:ext>
              </a:extLst>
            </p:cNvPr>
            <p:cNvGrpSpPr/>
            <p:nvPr/>
          </p:nvGrpSpPr>
          <p:grpSpPr>
            <a:xfrm>
              <a:off x="7686322" y="5141270"/>
              <a:ext cx="255962" cy="255962"/>
              <a:chOff x="2481663" y="2585803"/>
              <a:chExt cx="309714" cy="309714"/>
            </a:xfrm>
          </p:grpSpPr>
          <p:sp>
            <p:nvSpPr>
              <p:cNvPr id="71" name="椭圆 70">
                <a:extLst>
                  <a:ext uri="{FF2B5EF4-FFF2-40B4-BE49-F238E27FC236}">
                    <a16:creationId xmlns:a16="http://schemas.microsoft.com/office/drawing/2014/main" id="{93218EFB-C762-4230-9C89-F9120A72A852}"/>
                  </a:ext>
                </a:extLst>
              </p:cNvPr>
              <p:cNvSpPr/>
              <p:nvPr/>
            </p:nvSpPr>
            <p:spPr>
              <a:xfrm>
                <a:off x="2481663" y="2585803"/>
                <a:ext cx="309714" cy="309714"/>
              </a:xfrm>
              <a:prstGeom prst="ellipse">
                <a:avLst/>
              </a:prstGeom>
              <a:solidFill>
                <a:srgbClr val="F56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2" name="任意多边形 59">
                <a:extLst>
                  <a:ext uri="{FF2B5EF4-FFF2-40B4-BE49-F238E27FC236}">
                    <a16:creationId xmlns:a16="http://schemas.microsoft.com/office/drawing/2014/main" id="{9917A674-7FA7-4CA4-90E8-0C5751F7C6EC}"/>
                  </a:ext>
                </a:extLst>
              </p:cNvPr>
              <p:cNvSpPr/>
              <p:nvPr/>
            </p:nvSpPr>
            <p:spPr>
              <a:xfrm rot="5400000">
                <a:off x="2555832" y="2659973"/>
                <a:ext cx="161374" cy="161374"/>
              </a:xfrm>
              <a:custGeom>
                <a:avLst/>
                <a:gdLst>
                  <a:gd name="connsiteX0" fmla="*/ 0 w 195263"/>
                  <a:gd name="connsiteY0" fmla="*/ 125015 h 195262"/>
                  <a:gd name="connsiteX1" fmla="*/ 0 w 195263"/>
                  <a:gd name="connsiteY1" fmla="*/ 70246 h 195262"/>
                  <a:gd name="connsiteX2" fmla="*/ 70247 w 195263"/>
                  <a:gd name="connsiteY2" fmla="*/ 70246 h 195262"/>
                  <a:gd name="connsiteX3" fmla="*/ 70247 w 195263"/>
                  <a:gd name="connsiteY3" fmla="*/ 0 h 195262"/>
                  <a:gd name="connsiteX4" fmla="*/ 125016 w 195263"/>
                  <a:gd name="connsiteY4" fmla="*/ 0 h 195262"/>
                  <a:gd name="connsiteX5" fmla="*/ 125016 w 195263"/>
                  <a:gd name="connsiteY5" fmla="*/ 70246 h 195262"/>
                  <a:gd name="connsiteX6" fmla="*/ 195263 w 195263"/>
                  <a:gd name="connsiteY6" fmla="*/ 70246 h 195262"/>
                  <a:gd name="connsiteX7" fmla="*/ 195263 w 195263"/>
                  <a:gd name="connsiteY7" fmla="*/ 125015 h 195262"/>
                  <a:gd name="connsiteX8" fmla="*/ 125016 w 195263"/>
                  <a:gd name="connsiteY8" fmla="*/ 125015 h 195262"/>
                  <a:gd name="connsiteX9" fmla="*/ 125016 w 195263"/>
                  <a:gd name="connsiteY9" fmla="*/ 195262 h 195262"/>
                  <a:gd name="connsiteX10" fmla="*/ 70247 w 195263"/>
                  <a:gd name="connsiteY10" fmla="*/ 195262 h 195262"/>
                  <a:gd name="connsiteX11" fmla="*/ 70247 w 195263"/>
                  <a:gd name="connsiteY11" fmla="*/ 12501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63" h="195262">
                    <a:moveTo>
                      <a:pt x="0" y="125015"/>
                    </a:moveTo>
                    <a:lnTo>
                      <a:pt x="0" y="70246"/>
                    </a:lnTo>
                    <a:lnTo>
                      <a:pt x="70247" y="70246"/>
                    </a:lnTo>
                    <a:lnTo>
                      <a:pt x="70247" y="0"/>
                    </a:lnTo>
                    <a:lnTo>
                      <a:pt x="125016" y="0"/>
                    </a:lnTo>
                    <a:lnTo>
                      <a:pt x="125016" y="70246"/>
                    </a:lnTo>
                    <a:lnTo>
                      <a:pt x="195263" y="70246"/>
                    </a:lnTo>
                    <a:lnTo>
                      <a:pt x="195263" y="125015"/>
                    </a:lnTo>
                    <a:lnTo>
                      <a:pt x="125016" y="125015"/>
                    </a:lnTo>
                    <a:lnTo>
                      <a:pt x="125016" y="195262"/>
                    </a:lnTo>
                    <a:lnTo>
                      <a:pt x="70247" y="195262"/>
                    </a:lnTo>
                    <a:lnTo>
                      <a:pt x="70247" y="125015"/>
                    </a:lnTo>
                    <a:close/>
                  </a:path>
                </a:pathLst>
              </a:cu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73" name="组合 72">
              <a:extLst>
                <a:ext uri="{FF2B5EF4-FFF2-40B4-BE49-F238E27FC236}">
                  <a16:creationId xmlns:a16="http://schemas.microsoft.com/office/drawing/2014/main" id="{40FC49B5-E38D-4641-B8C0-C25CCEC2B4D6}"/>
                </a:ext>
              </a:extLst>
            </p:cNvPr>
            <p:cNvGrpSpPr/>
            <p:nvPr/>
          </p:nvGrpSpPr>
          <p:grpSpPr>
            <a:xfrm>
              <a:off x="8610247" y="3575270"/>
              <a:ext cx="255962" cy="255962"/>
              <a:chOff x="2481663" y="2585803"/>
              <a:chExt cx="309714" cy="309714"/>
            </a:xfrm>
          </p:grpSpPr>
          <p:sp>
            <p:nvSpPr>
              <p:cNvPr id="74" name="椭圆 73">
                <a:extLst>
                  <a:ext uri="{FF2B5EF4-FFF2-40B4-BE49-F238E27FC236}">
                    <a16:creationId xmlns:a16="http://schemas.microsoft.com/office/drawing/2014/main" id="{411E83E6-6F27-452B-9435-95EFD9C9D2A2}"/>
                  </a:ext>
                </a:extLst>
              </p:cNvPr>
              <p:cNvSpPr/>
              <p:nvPr/>
            </p:nvSpPr>
            <p:spPr>
              <a:xfrm>
                <a:off x="2481663" y="2585803"/>
                <a:ext cx="309714" cy="309714"/>
              </a:xfrm>
              <a:prstGeom prst="ellipse">
                <a:avLst/>
              </a:prstGeom>
              <a:solidFill>
                <a:srgbClr val="F63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5" name="任意多边形 62">
                <a:extLst>
                  <a:ext uri="{FF2B5EF4-FFF2-40B4-BE49-F238E27FC236}">
                    <a16:creationId xmlns:a16="http://schemas.microsoft.com/office/drawing/2014/main" id="{A152E268-8098-4740-A25D-AEAE01A8EE94}"/>
                  </a:ext>
                </a:extLst>
              </p:cNvPr>
              <p:cNvSpPr/>
              <p:nvPr/>
            </p:nvSpPr>
            <p:spPr>
              <a:xfrm rot="5400000">
                <a:off x="2555832" y="2659973"/>
                <a:ext cx="161374" cy="161374"/>
              </a:xfrm>
              <a:custGeom>
                <a:avLst/>
                <a:gdLst>
                  <a:gd name="connsiteX0" fmla="*/ 0 w 195263"/>
                  <a:gd name="connsiteY0" fmla="*/ 125015 h 195262"/>
                  <a:gd name="connsiteX1" fmla="*/ 0 w 195263"/>
                  <a:gd name="connsiteY1" fmla="*/ 70246 h 195262"/>
                  <a:gd name="connsiteX2" fmla="*/ 70247 w 195263"/>
                  <a:gd name="connsiteY2" fmla="*/ 70246 h 195262"/>
                  <a:gd name="connsiteX3" fmla="*/ 70247 w 195263"/>
                  <a:gd name="connsiteY3" fmla="*/ 0 h 195262"/>
                  <a:gd name="connsiteX4" fmla="*/ 125016 w 195263"/>
                  <a:gd name="connsiteY4" fmla="*/ 0 h 195262"/>
                  <a:gd name="connsiteX5" fmla="*/ 125016 w 195263"/>
                  <a:gd name="connsiteY5" fmla="*/ 70246 h 195262"/>
                  <a:gd name="connsiteX6" fmla="*/ 195263 w 195263"/>
                  <a:gd name="connsiteY6" fmla="*/ 70246 h 195262"/>
                  <a:gd name="connsiteX7" fmla="*/ 195263 w 195263"/>
                  <a:gd name="connsiteY7" fmla="*/ 125015 h 195262"/>
                  <a:gd name="connsiteX8" fmla="*/ 125016 w 195263"/>
                  <a:gd name="connsiteY8" fmla="*/ 125015 h 195262"/>
                  <a:gd name="connsiteX9" fmla="*/ 125016 w 195263"/>
                  <a:gd name="connsiteY9" fmla="*/ 195262 h 195262"/>
                  <a:gd name="connsiteX10" fmla="*/ 70247 w 195263"/>
                  <a:gd name="connsiteY10" fmla="*/ 195262 h 195262"/>
                  <a:gd name="connsiteX11" fmla="*/ 70247 w 195263"/>
                  <a:gd name="connsiteY11" fmla="*/ 12501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63" h="195262">
                    <a:moveTo>
                      <a:pt x="0" y="125015"/>
                    </a:moveTo>
                    <a:lnTo>
                      <a:pt x="0" y="70246"/>
                    </a:lnTo>
                    <a:lnTo>
                      <a:pt x="70247" y="70246"/>
                    </a:lnTo>
                    <a:lnTo>
                      <a:pt x="70247" y="0"/>
                    </a:lnTo>
                    <a:lnTo>
                      <a:pt x="125016" y="0"/>
                    </a:lnTo>
                    <a:lnTo>
                      <a:pt x="125016" y="70246"/>
                    </a:lnTo>
                    <a:lnTo>
                      <a:pt x="195263" y="70246"/>
                    </a:lnTo>
                    <a:lnTo>
                      <a:pt x="195263" y="125015"/>
                    </a:lnTo>
                    <a:lnTo>
                      <a:pt x="125016" y="125015"/>
                    </a:lnTo>
                    <a:lnTo>
                      <a:pt x="125016" y="195262"/>
                    </a:lnTo>
                    <a:lnTo>
                      <a:pt x="70247" y="195262"/>
                    </a:lnTo>
                    <a:lnTo>
                      <a:pt x="70247" y="125015"/>
                    </a:lnTo>
                    <a:close/>
                  </a:path>
                </a:pathLst>
              </a:cu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76" name="组合 75">
              <a:extLst>
                <a:ext uri="{FF2B5EF4-FFF2-40B4-BE49-F238E27FC236}">
                  <a16:creationId xmlns:a16="http://schemas.microsoft.com/office/drawing/2014/main" id="{61CD095F-80F4-4DE4-A09F-19A28BDAC5D0}"/>
                </a:ext>
              </a:extLst>
            </p:cNvPr>
            <p:cNvGrpSpPr/>
            <p:nvPr/>
          </p:nvGrpSpPr>
          <p:grpSpPr>
            <a:xfrm>
              <a:off x="8686905" y="1688176"/>
              <a:ext cx="2210812" cy="648101"/>
              <a:chOff x="4504186" y="3198627"/>
              <a:chExt cx="2210812" cy="648101"/>
            </a:xfrm>
          </p:grpSpPr>
          <p:sp>
            <p:nvSpPr>
              <p:cNvPr id="77" name="文本框 76">
                <a:extLst>
                  <a:ext uri="{FF2B5EF4-FFF2-40B4-BE49-F238E27FC236}">
                    <a16:creationId xmlns:a16="http://schemas.microsoft.com/office/drawing/2014/main" id="{A6513149-E3F0-439D-A6D3-B94975144F84}"/>
                  </a:ext>
                </a:extLst>
              </p:cNvPr>
              <p:cNvSpPr txBox="1"/>
              <p:nvPr/>
            </p:nvSpPr>
            <p:spPr>
              <a:xfrm>
                <a:off x="4504186" y="3198627"/>
                <a:ext cx="2210812" cy="365901"/>
              </a:xfrm>
              <a:prstGeom prst="rect">
                <a:avLst/>
              </a:prstGeom>
              <a:noFill/>
            </p:spPr>
            <p:txBody>
              <a:bodyPr wrap="square" rtlCol="0">
                <a:spAutoFit/>
              </a:bodyPr>
              <a:lstStyle/>
              <a:p>
                <a:r>
                  <a:rPr lang="zh-CN" altLang="en-US" sz="2000" b="1" dirty="0">
                    <a:solidFill>
                      <a:srgbClr val="01ACBE"/>
                    </a:solidFill>
                    <a:latin typeface="Arial" panose="020B0604020202020204" pitchFamily="34" charset="0"/>
                    <a:ea typeface="微软雅黑 Light" panose="020B0502040204020203" pitchFamily="34" charset="-122"/>
                    <a:sym typeface="Arial" panose="020B0604020202020204" pitchFamily="34" charset="0"/>
                  </a:rPr>
                  <a:t>白大衣高血压增多</a:t>
                </a:r>
              </a:p>
            </p:txBody>
          </p:sp>
          <p:sp>
            <p:nvSpPr>
              <p:cNvPr id="78" name="文本框 77">
                <a:extLst>
                  <a:ext uri="{FF2B5EF4-FFF2-40B4-BE49-F238E27FC236}">
                    <a16:creationId xmlns:a16="http://schemas.microsoft.com/office/drawing/2014/main" id="{B0A5250F-53D9-4497-BE64-B5943529ADF5}"/>
                  </a:ext>
                </a:extLst>
              </p:cNvPr>
              <p:cNvSpPr txBox="1"/>
              <p:nvPr/>
            </p:nvSpPr>
            <p:spPr>
              <a:xfrm>
                <a:off x="4529520" y="3565266"/>
                <a:ext cx="1537469" cy="281462"/>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假性高血压增多</a:t>
                </a:r>
                <a:endParaRPr lang="zh-CN" altLang="en-US" sz="1400" dirty="0">
                  <a:solidFill>
                    <a:prstClr val="black">
                      <a:lumMod val="50000"/>
                      <a:lumOff val="50000"/>
                    </a:prstClr>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79" name="组合 78">
              <a:extLst>
                <a:ext uri="{FF2B5EF4-FFF2-40B4-BE49-F238E27FC236}">
                  <a16:creationId xmlns:a16="http://schemas.microsoft.com/office/drawing/2014/main" id="{93F68E42-0460-45B7-8368-00B8E95CC237}"/>
                </a:ext>
              </a:extLst>
            </p:cNvPr>
            <p:cNvGrpSpPr/>
            <p:nvPr/>
          </p:nvGrpSpPr>
          <p:grpSpPr>
            <a:xfrm>
              <a:off x="9358975" y="3263073"/>
              <a:ext cx="2131476" cy="1211762"/>
              <a:chOff x="4257172" y="3198627"/>
              <a:chExt cx="2131476" cy="1211762"/>
            </a:xfrm>
          </p:grpSpPr>
          <p:sp>
            <p:nvSpPr>
              <p:cNvPr id="80" name="文本框 79">
                <a:extLst>
                  <a:ext uri="{FF2B5EF4-FFF2-40B4-BE49-F238E27FC236}">
                    <a16:creationId xmlns:a16="http://schemas.microsoft.com/office/drawing/2014/main" id="{56C7112D-1BE4-44E4-B0CE-0301B46BB953}"/>
                  </a:ext>
                </a:extLst>
              </p:cNvPr>
              <p:cNvSpPr txBox="1"/>
              <p:nvPr/>
            </p:nvSpPr>
            <p:spPr>
              <a:xfrm>
                <a:off x="4257172" y="3198627"/>
                <a:ext cx="2131476" cy="365901"/>
              </a:xfrm>
              <a:prstGeom prst="rect">
                <a:avLst/>
              </a:prstGeom>
              <a:noFill/>
            </p:spPr>
            <p:txBody>
              <a:bodyPr wrap="square" rtlCol="0">
                <a:spAutoFit/>
              </a:bodyPr>
              <a:lstStyle/>
              <a:p>
                <a:r>
                  <a:rPr lang="zh-CN" altLang="en-US" sz="2000" b="1" dirty="0">
                    <a:solidFill>
                      <a:srgbClr val="F63320"/>
                    </a:solidFill>
                    <a:latin typeface="Arial" panose="020B0604020202020204" pitchFamily="34" charset="0"/>
                    <a:ea typeface="微软雅黑 Light" panose="020B0502040204020203" pitchFamily="34" charset="-122"/>
                    <a:sym typeface="Arial" panose="020B0604020202020204" pitchFamily="34" charset="0"/>
                  </a:rPr>
                  <a:t>常与多种疾病并存</a:t>
                </a:r>
              </a:p>
            </p:txBody>
          </p:sp>
          <p:sp>
            <p:nvSpPr>
              <p:cNvPr id="81" name="文本框 80">
                <a:extLst>
                  <a:ext uri="{FF2B5EF4-FFF2-40B4-BE49-F238E27FC236}">
                    <a16:creationId xmlns:a16="http://schemas.microsoft.com/office/drawing/2014/main" id="{E48D5A0A-44A2-4BF0-A105-81E01E603E78}"/>
                  </a:ext>
                </a:extLst>
              </p:cNvPr>
              <p:cNvSpPr txBox="1"/>
              <p:nvPr/>
            </p:nvSpPr>
            <p:spPr>
              <a:xfrm>
                <a:off x="4312919" y="3537857"/>
                <a:ext cx="1628825" cy="872532"/>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脑血管病</a:t>
                </a:r>
                <a:endPar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a:p>
                <a:pPr marL="285750" indent="-285750" algn="just">
                  <a:buFont typeface="Arial" panose="020B0604020202020204" pitchFamily="34" charset="0"/>
                  <a:buChar char="•"/>
                </a:pP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心脏疾病</a:t>
                </a:r>
                <a:endPar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a:p>
                <a:pPr marL="285750" indent="-285750" algn="just">
                  <a:buFont typeface="Arial" panose="020B0604020202020204" pitchFamily="34" charset="0"/>
                  <a:buChar char="•"/>
                </a:pPr>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肾脏疾病</a:t>
                </a:r>
                <a:endPar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a:p>
                <a:pPr marL="285750" indent="-285750" algn="just">
                  <a:buFont typeface="Arial" panose="020B0604020202020204" pitchFamily="34" charset="0"/>
                  <a:buChar char="•"/>
                </a:pPr>
                <a:r>
                  <a:rPr lang="en-US" altLang="zh-CN" sz="1400" dirty="0">
                    <a:solidFill>
                      <a:schemeClr val="tx1">
                        <a:lumMod val="50000"/>
                        <a:lumOff val="50000"/>
                      </a:schemeClr>
                    </a:solidFill>
                    <a:latin typeface="Arial" panose="020B0604020202020204" pitchFamily="34" charset="0"/>
                    <a:ea typeface="微软雅黑 Light" panose="020B0502040204020203" pitchFamily="34" charset="-122"/>
                    <a:sym typeface="Arial" panose="020B0604020202020204" pitchFamily="34" charset="0"/>
                  </a:rPr>
                  <a:t>……</a:t>
                </a:r>
                <a:endParaRPr lang="zh-CN" altLang="en-US" sz="1400" dirty="0">
                  <a:solidFill>
                    <a:prstClr val="black">
                      <a:lumMod val="50000"/>
                      <a:lumOff val="50000"/>
                    </a:prstClr>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82" name="组合 81">
              <a:extLst>
                <a:ext uri="{FF2B5EF4-FFF2-40B4-BE49-F238E27FC236}">
                  <a16:creationId xmlns:a16="http://schemas.microsoft.com/office/drawing/2014/main" id="{E045BCCF-FC6C-4100-A076-F73E02DBFCC5}"/>
                </a:ext>
              </a:extLst>
            </p:cNvPr>
            <p:cNvGrpSpPr/>
            <p:nvPr/>
          </p:nvGrpSpPr>
          <p:grpSpPr>
            <a:xfrm>
              <a:off x="8527541" y="4930281"/>
              <a:ext cx="1985112" cy="685724"/>
              <a:chOff x="4356040" y="3299835"/>
              <a:chExt cx="1985112" cy="685724"/>
            </a:xfrm>
          </p:grpSpPr>
          <p:sp>
            <p:nvSpPr>
              <p:cNvPr id="83" name="文本框 82">
                <a:extLst>
                  <a:ext uri="{FF2B5EF4-FFF2-40B4-BE49-F238E27FC236}">
                    <a16:creationId xmlns:a16="http://schemas.microsoft.com/office/drawing/2014/main" id="{2B5BDD77-3685-4A37-99EA-152B06A5BD58}"/>
                  </a:ext>
                </a:extLst>
              </p:cNvPr>
              <p:cNvSpPr txBox="1"/>
              <p:nvPr/>
            </p:nvSpPr>
            <p:spPr>
              <a:xfrm>
                <a:off x="4356040" y="3299835"/>
                <a:ext cx="1580464" cy="365902"/>
              </a:xfrm>
              <a:prstGeom prst="rect">
                <a:avLst/>
              </a:prstGeom>
              <a:noFill/>
            </p:spPr>
            <p:txBody>
              <a:bodyPr wrap="square" rtlCol="0">
                <a:spAutoFit/>
              </a:bodyPr>
              <a:lstStyle/>
              <a:p>
                <a:r>
                  <a:rPr lang="zh-CN" altLang="en-US" sz="2000" b="1" dirty="0">
                    <a:solidFill>
                      <a:srgbClr val="F56D21"/>
                    </a:solidFill>
                    <a:latin typeface="Arial" panose="020B0604020202020204" pitchFamily="34" charset="0"/>
                    <a:ea typeface="微软雅黑 Light" panose="020B0502040204020203" pitchFamily="34" charset="-122"/>
                    <a:sym typeface="Arial" panose="020B0604020202020204" pitchFamily="34" charset="0"/>
                  </a:rPr>
                  <a:t>假性高血压</a:t>
                </a:r>
              </a:p>
            </p:txBody>
          </p:sp>
          <p:sp>
            <p:nvSpPr>
              <p:cNvPr id="84" name="文本框 83">
                <a:extLst>
                  <a:ext uri="{FF2B5EF4-FFF2-40B4-BE49-F238E27FC236}">
                    <a16:creationId xmlns:a16="http://schemas.microsoft.com/office/drawing/2014/main" id="{DA2D5421-BF18-489F-9C91-98DA427D5CD3}"/>
                  </a:ext>
                </a:extLst>
              </p:cNvPr>
              <p:cNvSpPr txBox="1"/>
              <p:nvPr/>
            </p:nvSpPr>
            <p:spPr>
              <a:xfrm>
                <a:off x="4389457" y="3704096"/>
                <a:ext cx="1951695" cy="281463"/>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伴有严重动脉硬化时</a:t>
                </a:r>
                <a:endParaRPr lang="zh-CN" altLang="en-US" sz="1400" dirty="0">
                  <a:solidFill>
                    <a:prstClr val="black">
                      <a:lumMod val="50000"/>
                      <a:lumOff val="50000"/>
                    </a:prstClr>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85" name="组合 84">
              <a:extLst>
                <a:ext uri="{FF2B5EF4-FFF2-40B4-BE49-F238E27FC236}">
                  <a16:creationId xmlns:a16="http://schemas.microsoft.com/office/drawing/2014/main" id="{0A5CE656-F413-4782-A9FA-3F446651F055}"/>
                </a:ext>
              </a:extLst>
            </p:cNvPr>
            <p:cNvGrpSpPr/>
            <p:nvPr/>
          </p:nvGrpSpPr>
          <p:grpSpPr>
            <a:xfrm>
              <a:off x="4579267" y="1561837"/>
              <a:ext cx="1127557" cy="1133035"/>
              <a:chOff x="4579267" y="1561837"/>
              <a:chExt cx="1127557" cy="1133035"/>
            </a:xfrm>
          </p:grpSpPr>
          <p:grpSp>
            <p:nvGrpSpPr>
              <p:cNvPr id="86" name="组合 85">
                <a:extLst>
                  <a:ext uri="{FF2B5EF4-FFF2-40B4-BE49-F238E27FC236}">
                    <a16:creationId xmlns:a16="http://schemas.microsoft.com/office/drawing/2014/main" id="{8F111C62-DAAC-4301-844B-750B29917225}"/>
                  </a:ext>
                </a:extLst>
              </p:cNvPr>
              <p:cNvGrpSpPr/>
              <p:nvPr/>
            </p:nvGrpSpPr>
            <p:grpSpPr>
              <a:xfrm>
                <a:off x="4579267" y="1561837"/>
                <a:ext cx="1127557" cy="1133035"/>
                <a:chOff x="5413827" y="2743515"/>
                <a:chExt cx="1364344" cy="1370972"/>
              </a:xfrm>
            </p:grpSpPr>
            <p:sp>
              <p:nvSpPr>
                <p:cNvPr id="92" name="任意多边形 20">
                  <a:extLst>
                    <a:ext uri="{FF2B5EF4-FFF2-40B4-BE49-F238E27FC236}">
                      <a16:creationId xmlns:a16="http://schemas.microsoft.com/office/drawing/2014/main" id="{1BC3B3AD-AD5E-4FC0-9288-58E1C8C8559C}"/>
                    </a:ext>
                  </a:extLst>
                </p:cNvPr>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3" name="椭圆 92">
                  <a:extLst>
                    <a:ext uri="{FF2B5EF4-FFF2-40B4-BE49-F238E27FC236}">
                      <a16:creationId xmlns:a16="http://schemas.microsoft.com/office/drawing/2014/main" id="{BBBFB86F-001A-400B-844D-31990B39FBEF}"/>
                    </a:ext>
                  </a:extLst>
                </p:cNvPr>
                <p:cNvSpPr/>
                <p:nvPr/>
              </p:nvSpPr>
              <p:spPr>
                <a:xfrm>
                  <a:off x="5624512" y="2957514"/>
                  <a:ext cx="942974" cy="942974"/>
                </a:xfrm>
                <a:prstGeom prst="ellipse">
                  <a:avLst/>
                </a:prstGeom>
                <a:solidFill>
                  <a:srgbClr val="C00000"/>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A864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4" name="椭圆 93">
                  <a:extLst>
                    <a:ext uri="{FF2B5EF4-FFF2-40B4-BE49-F238E27FC236}">
                      <a16:creationId xmlns:a16="http://schemas.microsoft.com/office/drawing/2014/main" id="{EE4F8A05-EE83-49AF-9F99-ADE45DF83298}"/>
                    </a:ext>
                  </a:extLst>
                </p:cNvPr>
                <p:cNvSpPr/>
                <p:nvPr/>
              </p:nvSpPr>
              <p:spPr>
                <a:xfrm>
                  <a:off x="5761338" y="3013184"/>
                  <a:ext cx="674085" cy="488735"/>
                </a:xfrm>
                <a:prstGeom prst="ellipse">
                  <a:avLst/>
                </a:prstGeom>
                <a:gradFill>
                  <a:gsLst>
                    <a:gs pos="0">
                      <a:schemeClr val="bg1">
                        <a:alpha val="80000"/>
                      </a:schemeClr>
                    </a:gs>
                    <a:gs pos="100000">
                      <a:srgbClr val="FFB85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87" name="Group 909">
                <a:extLst>
                  <a:ext uri="{FF2B5EF4-FFF2-40B4-BE49-F238E27FC236}">
                    <a16:creationId xmlns:a16="http://schemas.microsoft.com/office/drawing/2014/main" id="{8B739D36-14A0-4ED4-A967-B2A45405C3AA}"/>
                  </a:ext>
                </a:extLst>
              </p:cNvPr>
              <p:cNvGrpSpPr>
                <a:grpSpLocks noChangeAspect="1"/>
              </p:cNvGrpSpPr>
              <p:nvPr/>
            </p:nvGrpSpPr>
            <p:grpSpPr bwMode="auto">
              <a:xfrm>
                <a:off x="4976191" y="1961105"/>
                <a:ext cx="353667" cy="301618"/>
                <a:chOff x="6090" y="1175"/>
                <a:chExt cx="265" cy="226"/>
              </a:xfrm>
              <a:solidFill>
                <a:schemeClr val="bg1"/>
              </a:solidFill>
              <a:effectLst/>
            </p:grpSpPr>
            <p:sp>
              <p:nvSpPr>
                <p:cNvPr id="88" name="Freeform 910">
                  <a:extLst>
                    <a:ext uri="{FF2B5EF4-FFF2-40B4-BE49-F238E27FC236}">
                      <a16:creationId xmlns:a16="http://schemas.microsoft.com/office/drawing/2014/main" id="{227D7374-7292-4C69-893E-27DA6BD8F8C8}"/>
                    </a:ext>
                  </a:extLst>
                </p:cNvPr>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89" name="Freeform 911">
                  <a:extLst>
                    <a:ext uri="{FF2B5EF4-FFF2-40B4-BE49-F238E27FC236}">
                      <a16:creationId xmlns:a16="http://schemas.microsoft.com/office/drawing/2014/main" id="{5626CEAC-352F-43FF-88C1-A9C742FA8894}"/>
                    </a:ext>
                  </a:extLst>
                </p:cNvPr>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90" name="Freeform 912">
                  <a:extLst>
                    <a:ext uri="{FF2B5EF4-FFF2-40B4-BE49-F238E27FC236}">
                      <a16:creationId xmlns:a16="http://schemas.microsoft.com/office/drawing/2014/main" id="{462AA009-2B93-4E4C-BAA9-E30A4FFC2282}"/>
                    </a:ext>
                  </a:extLst>
                </p:cNvPr>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91" name="Freeform 913">
                  <a:extLst>
                    <a:ext uri="{FF2B5EF4-FFF2-40B4-BE49-F238E27FC236}">
                      <a16:creationId xmlns:a16="http://schemas.microsoft.com/office/drawing/2014/main" id="{E4EFF5A2-8BAE-4768-B110-A6B727CAEEB7}"/>
                    </a:ext>
                  </a:extLst>
                </p:cNvPr>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95" name="组合 94">
              <a:extLst>
                <a:ext uri="{FF2B5EF4-FFF2-40B4-BE49-F238E27FC236}">
                  <a16:creationId xmlns:a16="http://schemas.microsoft.com/office/drawing/2014/main" id="{D6F2F8DB-AFB9-4339-9E3B-A0AB75A50275}"/>
                </a:ext>
              </a:extLst>
            </p:cNvPr>
            <p:cNvGrpSpPr/>
            <p:nvPr/>
          </p:nvGrpSpPr>
          <p:grpSpPr>
            <a:xfrm>
              <a:off x="3671217" y="3134625"/>
              <a:ext cx="1127557" cy="1133035"/>
              <a:chOff x="3671217" y="3134625"/>
              <a:chExt cx="1127557" cy="1133035"/>
            </a:xfrm>
          </p:grpSpPr>
          <p:grpSp>
            <p:nvGrpSpPr>
              <p:cNvPr id="96" name="组合 95">
                <a:extLst>
                  <a:ext uri="{FF2B5EF4-FFF2-40B4-BE49-F238E27FC236}">
                    <a16:creationId xmlns:a16="http://schemas.microsoft.com/office/drawing/2014/main" id="{2C0771DD-371E-4B6A-B735-90C1626E3D86}"/>
                  </a:ext>
                </a:extLst>
              </p:cNvPr>
              <p:cNvGrpSpPr/>
              <p:nvPr/>
            </p:nvGrpSpPr>
            <p:grpSpPr>
              <a:xfrm>
                <a:off x="3671217" y="3134625"/>
                <a:ext cx="1127557" cy="1133035"/>
                <a:chOff x="5413827" y="2743515"/>
                <a:chExt cx="1364344" cy="1370972"/>
              </a:xfrm>
            </p:grpSpPr>
            <p:sp>
              <p:nvSpPr>
                <p:cNvPr id="98" name="任意多边形 16">
                  <a:extLst>
                    <a:ext uri="{FF2B5EF4-FFF2-40B4-BE49-F238E27FC236}">
                      <a16:creationId xmlns:a16="http://schemas.microsoft.com/office/drawing/2014/main" id="{1C06C5D0-FCEA-4656-8C0C-8A8CE46D7343}"/>
                    </a:ext>
                  </a:extLst>
                </p:cNvPr>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9" name="椭圆 98">
                  <a:extLst>
                    <a:ext uri="{FF2B5EF4-FFF2-40B4-BE49-F238E27FC236}">
                      <a16:creationId xmlns:a16="http://schemas.microsoft.com/office/drawing/2014/main" id="{5EC7AF1C-084A-4CB5-B7BC-1AF378D78051}"/>
                    </a:ext>
                  </a:extLst>
                </p:cNvPr>
                <p:cNvSpPr/>
                <p:nvPr/>
              </p:nvSpPr>
              <p:spPr>
                <a:xfrm>
                  <a:off x="5624512" y="2957514"/>
                  <a:ext cx="942974" cy="942974"/>
                </a:xfrm>
                <a:prstGeom prst="ellipse">
                  <a:avLst/>
                </a:prstGeom>
                <a:solidFill>
                  <a:srgbClr val="E8707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B31D1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0" name="椭圆 99">
                  <a:extLst>
                    <a:ext uri="{FF2B5EF4-FFF2-40B4-BE49-F238E27FC236}">
                      <a16:creationId xmlns:a16="http://schemas.microsoft.com/office/drawing/2014/main" id="{330C3458-65E3-45CF-A0A6-0DC1ED3EBAAE}"/>
                    </a:ext>
                  </a:extLst>
                </p:cNvPr>
                <p:cNvSpPr/>
                <p:nvPr/>
              </p:nvSpPr>
              <p:spPr>
                <a:xfrm>
                  <a:off x="5761338" y="3013184"/>
                  <a:ext cx="674085" cy="488735"/>
                </a:xfrm>
                <a:prstGeom prst="ellipse">
                  <a:avLst/>
                </a:prstGeom>
                <a:gradFill>
                  <a:gsLst>
                    <a:gs pos="0">
                      <a:schemeClr val="bg1">
                        <a:alpha val="80000"/>
                      </a:schemeClr>
                    </a:gs>
                    <a:gs pos="100000">
                      <a:srgbClr val="E87071">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97" name="Freeform 19">
                <a:extLst>
                  <a:ext uri="{FF2B5EF4-FFF2-40B4-BE49-F238E27FC236}">
                    <a16:creationId xmlns:a16="http://schemas.microsoft.com/office/drawing/2014/main" id="{40E1F8CB-E4FA-42C5-9A85-CBD06BD1D599}"/>
                  </a:ext>
                </a:extLst>
              </p:cNvPr>
              <p:cNvSpPr>
                <a:spLocks/>
              </p:cNvSpPr>
              <p:nvPr/>
            </p:nvSpPr>
            <p:spPr bwMode="auto">
              <a:xfrm>
                <a:off x="4133780" y="3490494"/>
                <a:ext cx="209688" cy="41041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01" name="组合 100">
              <a:extLst>
                <a:ext uri="{FF2B5EF4-FFF2-40B4-BE49-F238E27FC236}">
                  <a16:creationId xmlns:a16="http://schemas.microsoft.com/office/drawing/2014/main" id="{A9F49330-761F-4162-A5D4-9F42462BEF0C}"/>
                </a:ext>
              </a:extLst>
            </p:cNvPr>
            <p:cNvGrpSpPr/>
            <p:nvPr/>
          </p:nvGrpSpPr>
          <p:grpSpPr>
            <a:xfrm>
              <a:off x="4579267" y="4707414"/>
              <a:ext cx="1127557" cy="1133035"/>
              <a:chOff x="4579267" y="4707414"/>
              <a:chExt cx="1127557" cy="1133035"/>
            </a:xfrm>
          </p:grpSpPr>
          <p:grpSp>
            <p:nvGrpSpPr>
              <p:cNvPr id="102" name="组合 101">
                <a:extLst>
                  <a:ext uri="{FF2B5EF4-FFF2-40B4-BE49-F238E27FC236}">
                    <a16:creationId xmlns:a16="http://schemas.microsoft.com/office/drawing/2014/main" id="{C51BD521-D4D3-4D7C-90F3-337AB3C92242}"/>
                  </a:ext>
                </a:extLst>
              </p:cNvPr>
              <p:cNvGrpSpPr/>
              <p:nvPr/>
            </p:nvGrpSpPr>
            <p:grpSpPr>
              <a:xfrm>
                <a:off x="4579267" y="4707414"/>
                <a:ext cx="1127557" cy="1133035"/>
                <a:chOff x="5413827" y="2743515"/>
                <a:chExt cx="1364344" cy="1370972"/>
              </a:xfrm>
            </p:grpSpPr>
            <p:sp>
              <p:nvSpPr>
                <p:cNvPr id="106" name="任意多边形 12">
                  <a:extLst>
                    <a:ext uri="{FF2B5EF4-FFF2-40B4-BE49-F238E27FC236}">
                      <a16:creationId xmlns:a16="http://schemas.microsoft.com/office/drawing/2014/main" id="{15A86993-A748-4188-8D68-5ABC17057D74}"/>
                    </a:ext>
                  </a:extLst>
                </p:cNvPr>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7" name="椭圆 106">
                  <a:extLst>
                    <a:ext uri="{FF2B5EF4-FFF2-40B4-BE49-F238E27FC236}">
                      <a16:creationId xmlns:a16="http://schemas.microsoft.com/office/drawing/2014/main" id="{45A6B639-49B5-4FEF-A166-3F43AA7ACA27}"/>
                    </a:ext>
                  </a:extLst>
                </p:cNvPr>
                <p:cNvSpPr/>
                <p:nvPr/>
              </p:nvSpPr>
              <p:spPr>
                <a:xfrm>
                  <a:off x="5624512" y="2957514"/>
                  <a:ext cx="942974" cy="942974"/>
                </a:xfrm>
                <a:prstGeom prst="ellipse">
                  <a:avLst/>
                </a:prstGeom>
                <a:solidFill>
                  <a:srgbClr val="00AF92"/>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0705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8" name="椭圆 107">
                  <a:extLst>
                    <a:ext uri="{FF2B5EF4-FFF2-40B4-BE49-F238E27FC236}">
                      <a16:creationId xmlns:a16="http://schemas.microsoft.com/office/drawing/2014/main" id="{B63D16B8-DF46-40E7-9A6D-FA5B0E8C3ABB}"/>
                    </a:ext>
                  </a:extLst>
                </p:cNvPr>
                <p:cNvSpPr/>
                <p:nvPr/>
              </p:nvSpPr>
              <p:spPr>
                <a:xfrm>
                  <a:off x="5761338" y="3013184"/>
                  <a:ext cx="674085" cy="488735"/>
                </a:xfrm>
                <a:prstGeom prst="ellipse">
                  <a:avLst/>
                </a:prstGeom>
                <a:gradFill>
                  <a:gsLst>
                    <a:gs pos="0">
                      <a:schemeClr val="bg1">
                        <a:alpha val="80000"/>
                      </a:schemeClr>
                    </a:gs>
                    <a:gs pos="100000">
                      <a:srgbClr val="00AF92">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03" name="Group 22">
                <a:extLst>
                  <a:ext uri="{FF2B5EF4-FFF2-40B4-BE49-F238E27FC236}">
                    <a16:creationId xmlns:a16="http://schemas.microsoft.com/office/drawing/2014/main" id="{FB0F95CC-06A3-4978-8DB2-11D410873A9D}"/>
                  </a:ext>
                </a:extLst>
              </p:cNvPr>
              <p:cNvGrpSpPr>
                <a:grpSpLocks noChangeAspect="1"/>
              </p:cNvGrpSpPr>
              <p:nvPr/>
            </p:nvGrpSpPr>
            <p:grpSpPr bwMode="auto">
              <a:xfrm>
                <a:off x="4987874" y="5114339"/>
                <a:ext cx="330299" cy="330299"/>
                <a:chOff x="3617" y="1935"/>
                <a:chExt cx="446" cy="446"/>
              </a:xfrm>
              <a:solidFill>
                <a:schemeClr val="bg1"/>
              </a:solidFill>
              <a:effectLst/>
            </p:grpSpPr>
            <p:sp>
              <p:nvSpPr>
                <p:cNvPr id="104" name="Freeform 23">
                  <a:extLst>
                    <a:ext uri="{FF2B5EF4-FFF2-40B4-BE49-F238E27FC236}">
                      <a16:creationId xmlns:a16="http://schemas.microsoft.com/office/drawing/2014/main" id="{A90A389F-3D8C-42FE-B912-A4461EE194F8}"/>
                    </a:ext>
                  </a:extLst>
                </p:cNvPr>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5" name="Freeform 24">
                  <a:extLst>
                    <a:ext uri="{FF2B5EF4-FFF2-40B4-BE49-F238E27FC236}">
                      <a16:creationId xmlns:a16="http://schemas.microsoft.com/office/drawing/2014/main" id="{948427DC-5E6B-4678-B0F0-947514711207}"/>
                    </a:ext>
                  </a:extLst>
                </p:cNvPr>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109" name="组合 108">
              <a:extLst>
                <a:ext uri="{FF2B5EF4-FFF2-40B4-BE49-F238E27FC236}">
                  <a16:creationId xmlns:a16="http://schemas.microsoft.com/office/drawing/2014/main" id="{72BBF56A-324A-47D5-860F-16EC56DCA691}"/>
                </a:ext>
              </a:extLst>
            </p:cNvPr>
            <p:cNvGrpSpPr/>
            <p:nvPr/>
          </p:nvGrpSpPr>
          <p:grpSpPr>
            <a:xfrm>
              <a:off x="6395367" y="1561837"/>
              <a:ext cx="1127557" cy="1133035"/>
              <a:chOff x="6395367" y="1561837"/>
              <a:chExt cx="1127557" cy="1133035"/>
            </a:xfrm>
          </p:grpSpPr>
          <p:grpSp>
            <p:nvGrpSpPr>
              <p:cNvPr id="110" name="组合 109">
                <a:extLst>
                  <a:ext uri="{FF2B5EF4-FFF2-40B4-BE49-F238E27FC236}">
                    <a16:creationId xmlns:a16="http://schemas.microsoft.com/office/drawing/2014/main" id="{2811FC57-B6D2-4060-85F1-5C966C0612CC}"/>
                  </a:ext>
                </a:extLst>
              </p:cNvPr>
              <p:cNvGrpSpPr/>
              <p:nvPr/>
            </p:nvGrpSpPr>
            <p:grpSpPr>
              <a:xfrm>
                <a:off x="6395367" y="1561837"/>
                <a:ext cx="1127557" cy="1133035"/>
                <a:chOff x="5413827" y="2743515"/>
                <a:chExt cx="1364344" cy="1370972"/>
              </a:xfrm>
            </p:grpSpPr>
            <p:sp>
              <p:nvSpPr>
                <p:cNvPr id="112" name="任意多边形 24">
                  <a:extLst>
                    <a:ext uri="{FF2B5EF4-FFF2-40B4-BE49-F238E27FC236}">
                      <a16:creationId xmlns:a16="http://schemas.microsoft.com/office/drawing/2014/main" id="{6822B8DB-6831-4D0F-90EE-EFDD1623BD98}"/>
                    </a:ext>
                  </a:extLst>
                </p:cNvPr>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3" name="椭圆 112">
                  <a:extLst>
                    <a:ext uri="{FF2B5EF4-FFF2-40B4-BE49-F238E27FC236}">
                      <a16:creationId xmlns:a16="http://schemas.microsoft.com/office/drawing/2014/main" id="{25D5B76D-6572-41AB-9DCF-0E3B64594DF8}"/>
                    </a:ext>
                  </a:extLst>
                </p:cNvPr>
                <p:cNvSpPr/>
                <p:nvPr/>
              </p:nvSpPr>
              <p:spPr>
                <a:xfrm>
                  <a:off x="5624512" y="2957514"/>
                  <a:ext cx="942974" cy="942974"/>
                </a:xfrm>
                <a:prstGeom prst="ellipse">
                  <a:avLst/>
                </a:prstGeom>
                <a:solidFill>
                  <a:srgbClr val="33A9B8"/>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17581">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4" name="椭圆 113">
                  <a:extLst>
                    <a:ext uri="{FF2B5EF4-FFF2-40B4-BE49-F238E27FC236}">
                      <a16:creationId xmlns:a16="http://schemas.microsoft.com/office/drawing/2014/main" id="{5D361730-BC0A-4719-98A4-955D45305811}"/>
                    </a:ext>
                  </a:extLst>
                </p:cNvPr>
                <p:cNvSpPr/>
                <p:nvPr/>
              </p:nvSpPr>
              <p:spPr>
                <a:xfrm>
                  <a:off x="5761338" y="3013184"/>
                  <a:ext cx="674085" cy="488735"/>
                </a:xfrm>
                <a:prstGeom prst="ellipse">
                  <a:avLst/>
                </a:prstGeom>
                <a:gradFill>
                  <a:gsLst>
                    <a:gs pos="0">
                      <a:schemeClr val="bg1">
                        <a:alpha val="80000"/>
                      </a:schemeClr>
                    </a:gs>
                    <a:gs pos="100000">
                      <a:srgbClr val="01ACBE">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11" name="Freeform 28">
                <a:extLst>
                  <a:ext uri="{FF2B5EF4-FFF2-40B4-BE49-F238E27FC236}">
                    <a16:creationId xmlns:a16="http://schemas.microsoft.com/office/drawing/2014/main" id="{ECD74406-5E5D-4241-B056-9DC0E3196CE7}"/>
                  </a:ext>
                </a:extLst>
              </p:cNvPr>
              <p:cNvSpPr>
                <a:spLocks noEditPoints="1"/>
              </p:cNvSpPr>
              <p:nvPr/>
            </p:nvSpPr>
            <p:spPr bwMode="auto">
              <a:xfrm>
                <a:off x="6786717" y="1953874"/>
                <a:ext cx="390213" cy="31608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15" name="组合 114">
              <a:extLst>
                <a:ext uri="{FF2B5EF4-FFF2-40B4-BE49-F238E27FC236}">
                  <a16:creationId xmlns:a16="http://schemas.microsoft.com/office/drawing/2014/main" id="{8AACC2E1-3701-4BEA-93FE-FC30C3AD7987}"/>
                </a:ext>
              </a:extLst>
            </p:cNvPr>
            <p:cNvGrpSpPr/>
            <p:nvPr/>
          </p:nvGrpSpPr>
          <p:grpSpPr>
            <a:xfrm>
              <a:off x="7303416" y="3134625"/>
              <a:ext cx="1127557" cy="1133035"/>
              <a:chOff x="7303416" y="3134625"/>
              <a:chExt cx="1127557" cy="1133035"/>
            </a:xfrm>
          </p:grpSpPr>
          <p:grpSp>
            <p:nvGrpSpPr>
              <p:cNvPr id="116" name="组合 115">
                <a:extLst>
                  <a:ext uri="{FF2B5EF4-FFF2-40B4-BE49-F238E27FC236}">
                    <a16:creationId xmlns:a16="http://schemas.microsoft.com/office/drawing/2014/main" id="{BCAA2641-ED1C-472D-8DE0-D559F6F43AB7}"/>
                  </a:ext>
                </a:extLst>
              </p:cNvPr>
              <p:cNvGrpSpPr/>
              <p:nvPr/>
            </p:nvGrpSpPr>
            <p:grpSpPr>
              <a:xfrm>
                <a:off x="7303416" y="3134625"/>
                <a:ext cx="1127557" cy="1133035"/>
                <a:chOff x="5413827" y="2743515"/>
                <a:chExt cx="1364344" cy="1370972"/>
              </a:xfrm>
            </p:grpSpPr>
            <p:sp>
              <p:nvSpPr>
                <p:cNvPr id="122" name="任意多边形 4">
                  <a:extLst>
                    <a:ext uri="{FF2B5EF4-FFF2-40B4-BE49-F238E27FC236}">
                      <a16:creationId xmlns:a16="http://schemas.microsoft.com/office/drawing/2014/main" id="{AB010448-D1C4-4CB3-92C6-CDD3C6B5FE45}"/>
                    </a:ext>
                  </a:extLst>
                </p:cNvPr>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3" name="椭圆 122">
                  <a:extLst>
                    <a:ext uri="{FF2B5EF4-FFF2-40B4-BE49-F238E27FC236}">
                      <a16:creationId xmlns:a16="http://schemas.microsoft.com/office/drawing/2014/main" id="{6DF933DD-EFDA-4ABC-92F6-B275DC4E1600}"/>
                    </a:ext>
                  </a:extLst>
                </p:cNvPr>
                <p:cNvSpPr/>
                <p:nvPr/>
              </p:nvSpPr>
              <p:spPr>
                <a:xfrm>
                  <a:off x="5624512" y="2957514"/>
                  <a:ext cx="942974" cy="942974"/>
                </a:xfrm>
                <a:prstGeom prst="ellipse">
                  <a:avLst/>
                </a:prstGeom>
                <a:solidFill>
                  <a:srgbClr val="F63320"/>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5D356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4" name="椭圆 123">
                  <a:extLst>
                    <a:ext uri="{FF2B5EF4-FFF2-40B4-BE49-F238E27FC236}">
                      <a16:creationId xmlns:a16="http://schemas.microsoft.com/office/drawing/2014/main" id="{B0FCCF8E-E7A1-461D-981D-480794A2963B}"/>
                    </a:ext>
                  </a:extLst>
                </p:cNvPr>
                <p:cNvSpPr/>
                <p:nvPr/>
              </p:nvSpPr>
              <p:spPr>
                <a:xfrm>
                  <a:off x="5761338" y="3013184"/>
                  <a:ext cx="674085" cy="488735"/>
                </a:xfrm>
                <a:prstGeom prst="ellipse">
                  <a:avLst/>
                </a:prstGeom>
                <a:gradFill>
                  <a:gsLst>
                    <a:gs pos="0">
                      <a:schemeClr val="bg1">
                        <a:alpha val="80000"/>
                      </a:schemeClr>
                    </a:gs>
                    <a:gs pos="100000">
                      <a:srgbClr val="894EA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17" name="Group 36">
                <a:extLst>
                  <a:ext uri="{FF2B5EF4-FFF2-40B4-BE49-F238E27FC236}">
                    <a16:creationId xmlns:a16="http://schemas.microsoft.com/office/drawing/2014/main" id="{6D55327D-366B-4473-BC12-6EF05B3C90B7}"/>
                  </a:ext>
                </a:extLst>
              </p:cNvPr>
              <p:cNvGrpSpPr>
                <a:grpSpLocks noChangeAspect="1"/>
              </p:cNvGrpSpPr>
              <p:nvPr/>
            </p:nvGrpSpPr>
            <p:grpSpPr bwMode="auto">
              <a:xfrm>
                <a:off x="7716226" y="3540232"/>
                <a:ext cx="359995" cy="310938"/>
                <a:chOff x="3321" y="1710"/>
                <a:chExt cx="1042" cy="900"/>
              </a:xfrm>
              <a:solidFill>
                <a:schemeClr val="bg1"/>
              </a:solidFill>
            </p:grpSpPr>
            <p:sp>
              <p:nvSpPr>
                <p:cNvPr id="118" name="Freeform 37">
                  <a:extLst>
                    <a:ext uri="{FF2B5EF4-FFF2-40B4-BE49-F238E27FC236}">
                      <a16:creationId xmlns:a16="http://schemas.microsoft.com/office/drawing/2014/main" id="{86D38AE4-BDA2-4921-B14C-7C693F34C893}"/>
                    </a:ext>
                  </a:extLst>
                </p:cNvPr>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9" name="Rectangle 38">
                  <a:extLst>
                    <a:ext uri="{FF2B5EF4-FFF2-40B4-BE49-F238E27FC236}">
                      <a16:creationId xmlns:a16="http://schemas.microsoft.com/office/drawing/2014/main" id="{514269DD-7132-48A0-8D51-618755F4D600}"/>
                    </a:ext>
                  </a:extLst>
                </p:cNvPr>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0" name="Rectangle 40">
                  <a:extLst>
                    <a:ext uri="{FF2B5EF4-FFF2-40B4-BE49-F238E27FC236}">
                      <a16:creationId xmlns:a16="http://schemas.microsoft.com/office/drawing/2014/main" id="{4E4005F0-3D80-4DDD-974E-22AE18D3A597}"/>
                    </a:ext>
                  </a:extLst>
                </p:cNvPr>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1" name="Freeform 42">
                  <a:extLst>
                    <a:ext uri="{FF2B5EF4-FFF2-40B4-BE49-F238E27FC236}">
                      <a16:creationId xmlns:a16="http://schemas.microsoft.com/office/drawing/2014/main" id="{C9BF2DED-0CCA-4C4B-9CF3-ABB0C146E7A7}"/>
                    </a:ext>
                  </a:extLst>
                </p:cNvPr>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125" name="组合 124">
              <a:extLst>
                <a:ext uri="{FF2B5EF4-FFF2-40B4-BE49-F238E27FC236}">
                  <a16:creationId xmlns:a16="http://schemas.microsoft.com/office/drawing/2014/main" id="{44BE4183-6C82-4FF9-8EA4-02BB40721AAB}"/>
                </a:ext>
              </a:extLst>
            </p:cNvPr>
            <p:cNvGrpSpPr/>
            <p:nvPr/>
          </p:nvGrpSpPr>
          <p:grpSpPr>
            <a:xfrm>
              <a:off x="6395367" y="4707414"/>
              <a:ext cx="1127557" cy="1133035"/>
              <a:chOff x="6395367" y="4707414"/>
              <a:chExt cx="1127557" cy="1133035"/>
            </a:xfrm>
          </p:grpSpPr>
          <p:grpSp>
            <p:nvGrpSpPr>
              <p:cNvPr id="126" name="组合 125">
                <a:extLst>
                  <a:ext uri="{FF2B5EF4-FFF2-40B4-BE49-F238E27FC236}">
                    <a16:creationId xmlns:a16="http://schemas.microsoft.com/office/drawing/2014/main" id="{64EB5423-AEED-4F91-B7DC-18BDAFBCBE34}"/>
                  </a:ext>
                </a:extLst>
              </p:cNvPr>
              <p:cNvGrpSpPr/>
              <p:nvPr/>
            </p:nvGrpSpPr>
            <p:grpSpPr>
              <a:xfrm>
                <a:off x="6395367" y="4707414"/>
                <a:ext cx="1127557" cy="1133035"/>
                <a:chOff x="5413827" y="2743515"/>
                <a:chExt cx="1364344" cy="1370972"/>
              </a:xfrm>
            </p:grpSpPr>
            <p:sp>
              <p:nvSpPr>
                <p:cNvPr id="128" name="任意多边形 8">
                  <a:extLst>
                    <a:ext uri="{FF2B5EF4-FFF2-40B4-BE49-F238E27FC236}">
                      <a16:creationId xmlns:a16="http://schemas.microsoft.com/office/drawing/2014/main" id="{119056FE-C294-491A-B5CB-53CCE60A374A}"/>
                    </a:ext>
                  </a:extLst>
                </p:cNvPr>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9" name="椭圆 128">
                  <a:extLst>
                    <a:ext uri="{FF2B5EF4-FFF2-40B4-BE49-F238E27FC236}">
                      <a16:creationId xmlns:a16="http://schemas.microsoft.com/office/drawing/2014/main" id="{571EC9B9-24E3-494A-8616-73BE54E6DB04}"/>
                    </a:ext>
                  </a:extLst>
                </p:cNvPr>
                <p:cNvSpPr/>
                <p:nvPr/>
              </p:nvSpPr>
              <p:spPr>
                <a:xfrm>
                  <a:off x="5624512" y="2957514"/>
                  <a:ext cx="942974" cy="942974"/>
                </a:xfrm>
                <a:prstGeom prst="ellipse">
                  <a:avLst/>
                </a:prstGeom>
                <a:solidFill>
                  <a:srgbClr val="F56D2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7D2B4C">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30" name="椭圆 129">
                  <a:extLst>
                    <a:ext uri="{FF2B5EF4-FFF2-40B4-BE49-F238E27FC236}">
                      <a16:creationId xmlns:a16="http://schemas.microsoft.com/office/drawing/2014/main" id="{464A7D6D-D459-4A49-89A4-C19C799EEF3A}"/>
                    </a:ext>
                  </a:extLst>
                </p:cNvPr>
                <p:cNvSpPr/>
                <p:nvPr/>
              </p:nvSpPr>
              <p:spPr>
                <a:xfrm>
                  <a:off x="5761338" y="3013184"/>
                  <a:ext cx="674085" cy="488735"/>
                </a:xfrm>
                <a:prstGeom prst="ellipse">
                  <a:avLst/>
                </a:prstGeom>
                <a:gradFill>
                  <a:gsLst>
                    <a:gs pos="0">
                      <a:schemeClr val="bg1">
                        <a:alpha val="80000"/>
                      </a:schemeClr>
                    </a:gs>
                    <a:gs pos="100000">
                      <a:srgbClr val="C65885">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27" name="Freeform 53">
                <a:extLst>
                  <a:ext uri="{FF2B5EF4-FFF2-40B4-BE49-F238E27FC236}">
                    <a16:creationId xmlns:a16="http://schemas.microsoft.com/office/drawing/2014/main" id="{2747AD44-1CB5-49AB-A89E-BDFF1BA26886}"/>
                  </a:ext>
                </a:extLst>
              </p:cNvPr>
              <p:cNvSpPr>
                <a:spLocks noEditPoints="1"/>
              </p:cNvSpPr>
              <p:nvPr/>
            </p:nvSpPr>
            <p:spPr bwMode="auto">
              <a:xfrm>
                <a:off x="6797334" y="5094999"/>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FFB850"/>
                  </a:solidFill>
                  <a:latin typeface="Arial" panose="020B0604020202020204" pitchFamily="34" charset="0"/>
                  <a:ea typeface="微软雅黑 Light" panose="020B0502040204020203" pitchFamily="34" charset="-122"/>
                  <a:sym typeface="Arial" panose="020B0604020202020204" pitchFamily="34" charset="0"/>
                </a:endParaRPr>
              </a:p>
            </p:txBody>
          </p:sp>
        </p:grpSp>
      </p:grpSp>
    </p:spTree>
    <p:extLst>
      <p:ext uri="{BB962C8B-B14F-4D97-AF65-F5344CB8AC3E}">
        <p14:creationId xmlns:p14="http://schemas.microsoft.com/office/powerpoint/2010/main" val="276695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0833D951-9FB6-4B56-B544-B35A48847E57}"/>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5</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 name="#39263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B0813A0-94EE-4C16-96A1-48D46D57F14B}"/>
              </a:ext>
            </a:extLst>
          </p:cNvPr>
          <p:cNvGrpSpPr>
            <a:grpSpLocks noChangeAspect="1"/>
          </p:cNvGrpSpPr>
          <p:nvPr>
            <p:custDataLst>
              <p:tags r:id="rId2"/>
            </p:custDataLst>
          </p:nvPr>
        </p:nvGrpSpPr>
        <p:grpSpPr>
          <a:xfrm>
            <a:off x="660400" y="1202763"/>
            <a:ext cx="10987314" cy="4779401"/>
            <a:chOff x="660400" y="1202763"/>
            <a:chExt cx="10987314" cy="4779401"/>
          </a:xfrm>
        </p:grpSpPr>
        <p:sp>
          <p:nvSpPr>
            <p:cNvPr id="7" name="iṥliḓè">
              <a:extLst>
                <a:ext uri="{FF2B5EF4-FFF2-40B4-BE49-F238E27FC236}">
                  <a16:creationId xmlns:a16="http://schemas.microsoft.com/office/drawing/2014/main" id="{8C60FF56-2503-4EC9-9666-96570A4FB070}"/>
                </a:ext>
              </a:extLst>
            </p:cNvPr>
            <p:cNvSpPr txBox="1"/>
            <p:nvPr/>
          </p:nvSpPr>
          <p:spPr>
            <a:xfrm>
              <a:off x="840920" y="1202763"/>
              <a:ext cx="5445579" cy="1896257"/>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200000"/>
                </a:lnSpc>
                <a:buSzPct val="25000"/>
              </a:pPr>
              <a:r>
                <a:rPr lang="zh-CN" altLang="en-US" sz="2800" b="1" dirty="0">
                  <a:latin typeface="Arial" panose="020B0604020202020204" pitchFamily="34" charset="0"/>
                  <a:ea typeface="微软雅黑 Light" panose="020B0502040204020203" pitchFamily="34" charset="-122"/>
                  <a:sym typeface="Arial" panose="020B0604020202020204" pitchFamily="34" charset="0"/>
                </a:rPr>
                <a:t>假性高血压</a:t>
              </a:r>
              <a:endParaRPr lang="en-US" altLang="zh-CN" sz="2800" b="1" dirty="0">
                <a:latin typeface="Arial" panose="020B0604020202020204" pitchFamily="34" charset="0"/>
                <a:ea typeface="微软雅黑 Light" panose="020B0502040204020203" pitchFamily="34" charset="-122"/>
                <a:sym typeface="Arial" panose="020B0604020202020204" pitchFamily="34" charset="0"/>
              </a:endParaRPr>
            </a:p>
            <a:p>
              <a:pPr>
                <a:lnSpc>
                  <a:spcPct val="200000"/>
                </a:lnSpc>
                <a:buSzPct val="25000"/>
              </a:pPr>
              <a:r>
                <a:rPr lang="zh-CN" altLang="en-US" sz="2800" b="1" dirty="0">
                  <a:latin typeface="Arial" panose="020B0604020202020204" pitchFamily="34" charset="0"/>
                  <a:ea typeface="微软雅黑 Light" panose="020B0502040204020203" pitchFamily="34" charset="-122"/>
                  <a:sym typeface="Arial" panose="020B0604020202020204" pitchFamily="34" charset="0"/>
                </a:rPr>
                <a:t>发生率随年龄增长而增高</a:t>
              </a:r>
              <a:endParaRPr lang="en-US" sz="2800" b="1" dirty="0">
                <a:latin typeface="Arial" panose="020B0604020202020204" pitchFamily="34" charset="0"/>
                <a:ea typeface="微软雅黑 Light" panose="020B0502040204020203" pitchFamily="34" charset="-122"/>
                <a:sym typeface="Arial" panose="020B0604020202020204" pitchFamily="34" charset="0"/>
              </a:endParaRPr>
            </a:p>
          </p:txBody>
        </p:sp>
        <p:sp>
          <p:nvSpPr>
            <p:cNvPr id="8" name="î$ḻiḋe">
              <a:extLst>
                <a:ext uri="{FF2B5EF4-FFF2-40B4-BE49-F238E27FC236}">
                  <a16:creationId xmlns:a16="http://schemas.microsoft.com/office/drawing/2014/main" id="{A13A362D-D75B-42BE-A44B-0DBE2190505F}"/>
                </a:ext>
              </a:extLst>
            </p:cNvPr>
            <p:cNvSpPr txBox="1"/>
            <p:nvPr/>
          </p:nvSpPr>
          <p:spPr>
            <a:xfrm>
              <a:off x="7060282" y="1496951"/>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0</a:t>
              </a:r>
              <a:r>
                <a:rPr lang="en-US" sz="1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 </a:t>
              </a: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1</a:t>
              </a:r>
              <a:endParaRPr lang="en-US" sz="2800" b="1" dirty="0">
                <a:solidFill>
                  <a:schemeClr val="accent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9" name="i$1iḍê">
              <a:extLst>
                <a:ext uri="{FF2B5EF4-FFF2-40B4-BE49-F238E27FC236}">
                  <a16:creationId xmlns:a16="http://schemas.microsoft.com/office/drawing/2014/main" id="{429810A8-798D-4A28-875D-9037100E62B6}"/>
                </a:ext>
              </a:extLst>
            </p:cNvPr>
            <p:cNvSpPr txBox="1"/>
            <p:nvPr/>
          </p:nvSpPr>
          <p:spPr>
            <a:xfrm>
              <a:off x="7937500" y="1384256"/>
              <a:ext cx="3581400" cy="885830"/>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当 </a:t>
              </a:r>
              <a:r>
                <a:rPr lang="en-US"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 </a:t>
              </a:r>
              <a:r>
                <a:rPr lang="zh-CN"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测量值异常升高但未合并相关靶器官损害</a:t>
              </a:r>
              <a:endParaRPr lang="en-US" altLang="zh-CN" dirty="0">
                <a:latin typeface="Arial" panose="020B0604020202020204" pitchFamily="34" charset="0"/>
                <a:ea typeface="微软雅黑 Light" panose="020B0502040204020203" pitchFamily="34" charset="-122"/>
                <a:sym typeface="Arial" panose="020B0604020202020204" pitchFamily="34" charset="0"/>
              </a:endParaRPr>
            </a:p>
          </p:txBody>
        </p:sp>
        <p:sp>
          <p:nvSpPr>
            <p:cNvPr id="10" name="ïSḻîḍê">
              <a:extLst>
                <a:ext uri="{FF2B5EF4-FFF2-40B4-BE49-F238E27FC236}">
                  <a16:creationId xmlns:a16="http://schemas.microsoft.com/office/drawing/2014/main" id="{73E9A8FD-4C73-40CF-8F8C-5ABB6AD4825A}"/>
                </a:ext>
              </a:extLst>
            </p:cNvPr>
            <p:cNvSpPr txBox="1"/>
            <p:nvPr/>
          </p:nvSpPr>
          <p:spPr>
            <a:xfrm>
              <a:off x="7937500" y="2705996"/>
              <a:ext cx="3710214" cy="885830"/>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药物降压治疗后即出现低血压症状</a:t>
              </a:r>
              <a:endParaRPr lang="en-US" altLang="zh-CN" dirty="0">
                <a:latin typeface="Arial" panose="020B0604020202020204" pitchFamily="34" charset="0"/>
                <a:ea typeface="微软雅黑 Light" panose="020B0502040204020203" pitchFamily="34" charset="-122"/>
                <a:sym typeface="Arial" panose="020B0604020202020204" pitchFamily="34" charset="0"/>
              </a:endParaRPr>
            </a:p>
          </p:txBody>
        </p:sp>
        <p:cxnSp>
          <p:nvCxnSpPr>
            <p:cNvPr id="11" name="直接连接符 10">
              <a:extLst>
                <a:ext uri="{FF2B5EF4-FFF2-40B4-BE49-F238E27FC236}">
                  <a16:creationId xmlns:a16="http://schemas.microsoft.com/office/drawing/2014/main" id="{C2EDA928-2615-4CA0-B4C0-E45ED8DFDD87}"/>
                </a:ext>
              </a:extLst>
            </p:cNvPr>
            <p:cNvCxnSpPr>
              <a:cxnSpLocks/>
            </p:cNvCxnSpPr>
            <p:nvPr/>
          </p:nvCxnSpPr>
          <p:spPr>
            <a:xfrm>
              <a:off x="7089777" y="2445851"/>
              <a:ext cx="442912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îś1ídè">
              <a:extLst>
                <a:ext uri="{FF2B5EF4-FFF2-40B4-BE49-F238E27FC236}">
                  <a16:creationId xmlns:a16="http://schemas.microsoft.com/office/drawing/2014/main" id="{18142626-924F-4B05-96BE-EE367707935D}"/>
                </a:ext>
              </a:extLst>
            </p:cNvPr>
            <p:cNvSpPr txBox="1"/>
            <p:nvPr/>
          </p:nvSpPr>
          <p:spPr>
            <a:xfrm>
              <a:off x="7959725" y="4034741"/>
              <a:ext cx="3581400" cy="885830"/>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假性高血压可导致过度降压治疗</a:t>
              </a:r>
              <a:endParaRPr lang="en-US"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cxnSp>
          <p:nvCxnSpPr>
            <p:cNvPr id="13" name="直接连接符 12">
              <a:extLst>
                <a:ext uri="{FF2B5EF4-FFF2-40B4-BE49-F238E27FC236}">
                  <a16:creationId xmlns:a16="http://schemas.microsoft.com/office/drawing/2014/main" id="{DDA55A9C-BBD1-4BCC-8E26-DA535EE535C7}"/>
                </a:ext>
              </a:extLst>
            </p:cNvPr>
            <p:cNvCxnSpPr>
              <a:cxnSpLocks/>
            </p:cNvCxnSpPr>
            <p:nvPr/>
          </p:nvCxnSpPr>
          <p:spPr>
            <a:xfrm>
              <a:off x="7112002" y="3683211"/>
              <a:ext cx="442912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íṣḻíḑé">
              <a:extLst>
                <a:ext uri="{FF2B5EF4-FFF2-40B4-BE49-F238E27FC236}">
                  <a16:creationId xmlns:a16="http://schemas.microsoft.com/office/drawing/2014/main" id="{FA2ABEA5-C744-4050-A77F-1757DAC29157}"/>
                </a:ext>
              </a:extLst>
            </p:cNvPr>
            <p:cNvSpPr txBox="1"/>
            <p:nvPr/>
          </p:nvSpPr>
          <p:spPr>
            <a:xfrm>
              <a:off x="7086816" y="2734310"/>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0</a:t>
              </a:r>
              <a:r>
                <a:rPr lang="en-US" sz="1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 </a:t>
              </a: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2</a:t>
              </a:r>
              <a:endParaRPr lang="en-US" sz="2800" b="1" dirty="0">
                <a:solidFill>
                  <a:schemeClr val="accent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ïSḷidé">
              <a:extLst>
                <a:ext uri="{FF2B5EF4-FFF2-40B4-BE49-F238E27FC236}">
                  <a16:creationId xmlns:a16="http://schemas.microsoft.com/office/drawing/2014/main" id="{E7FC4A8B-3FE4-4A2A-8A8E-948DE138D820}"/>
                </a:ext>
              </a:extLst>
            </p:cNvPr>
            <p:cNvSpPr txBox="1"/>
            <p:nvPr/>
          </p:nvSpPr>
          <p:spPr>
            <a:xfrm>
              <a:off x="7113350" y="3971669"/>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0</a:t>
              </a:r>
              <a:r>
                <a:rPr lang="en-US" sz="1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 </a:t>
              </a: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3</a:t>
              </a:r>
              <a:endParaRPr lang="en-US" sz="2800" b="1" dirty="0">
                <a:solidFill>
                  <a:schemeClr val="accent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6" name="îšḻîḍé">
              <a:extLst>
                <a:ext uri="{FF2B5EF4-FFF2-40B4-BE49-F238E27FC236}">
                  <a16:creationId xmlns:a16="http://schemas.microsoft.com/office/drawing/2014/main" id="{7104CA39-7201-42F3-BD8A-7104CE4D8F98}"/>
                </a:ext>
              </a:extLst>
            </p:cNvPr>
            <p:cNvSpPr/>
            <p:nvPr/>
          </p:nvSpPr>
          <p:spPr bwMode="auto">
            <a:xfrm>
              <a:off x="660400" y="3267853"/>
              <a:ext cx="6048408" cy="2714299"/>
            </a:xfrm>
            <a:prstGeom prst="rect">
              <a:avLst/>
            </a:prstGeom>
            <a:blipFill>
              <a:blip r:embed="rId5"/>
              <a:srcRect/>
              <a:stretch>
                <a:fillRect t="-117543" b="-11644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a:solidFill>
                  <a:schemeClr val="lt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7" name="íṣļïḑé">
              <a:extLst>
                <a:ext uri="{FF2B5EF4-FFF2-40B4-BE49-F238E27FC236}">
                  <a16:creationId xmlns:a16="http://schemas.microsoft.com/office/drawing/2014/main" id="{23559139-8B63-49B1-B1CA-45683F9F42EF}"/>
                </a:ext>
              </a:extLst>
            </p:cNvPr>
            <p:cNvSpPr txBox="1"/>
            <p:nvPr/>
          </p:nvSpPr>
          <p:spPr>
            <a:xfrm>
              <a:off x="7937500" y="5096334"/>
              <a:ext cx="3581400" cy="885830"/>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SBP </a:t>
              </a:r>
              <a:r>
                <a:rPr lang="zh-CN" altLang="zh-CN" b="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过低在高龄患者可能引起跌倒、衰弱等不良预后的增加</a:t>
              </a:r>
              <a:endParaRPr lang="zh-CN" altLang="zh-CN"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cxnSp>
          <p:nvCxnSpPr>
            <p:cNvPr id="18" name="直接连接符 17">
              <a:extLst>
                <a:ext uri="{FF2B5EF4-FFF2-40B4-BE49-F238E27FC236}">
                  <a16:creationId xmlns:a16="http://schemas.microsoft.com/office/drawing/2014/main" id="{23F20470-3726-45F3-BE66-154164D67492}"/>
                </a:ext>
              </a:extLst>
            </p:cNvPr>
            <p:cNvCxnSpPr>
              <a:cxnSpLocks/>
            </p:cNvCxnSpPr>
            <p:nvPr/>
          </p:nvCxnSpPr>
          <p:spPr>
            <a:xfrm>
              <a:off x="7089777" y="4920571"/>
              <a:ext cx="442912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íṥlíḍé">
              <a:extLst>
                <a:ext uri="{FF2B5EF4-FFF2-40B4-BE49-F238E27FC236}">
                  <a16:creationId xmlns:a16="http://schemas.microsoft.com/office/drawing/2014/main" id="{3F1C6A67-44EA-4888-8D67-D8A51A08F28B}"/>
                </a:ext>
              </a:extLst>
            </p:cNvPr>
            <p:cNvSpPr txBox="1"/>
            <p:nvPr/>
          </p:nvSpPr>
          <p:spPr>
            <a:xfrm>
              <a:off x="7091125" y="5209029"/>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0</a:t>
              </a:r>
              <a:r>
                <a:rPr lang="en-US" sz="1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 </a:t>
              </a:r>
              <a:r>
                <a:rPr lang="en-US" sz="2800" b="1">
                  <a:solidFill>
                    <a:schemeClr val="accent1"/>
                  </a:solidFill>
                  <a:latin typeface="Arial" panose="020B0604020202020204" pitchFamily="34" charset="0"/>
                  <a:ea typeface="微软雅黑 Light" panose="020B0502040204020203" pitchFamily="34" charset="-122"/>
                  <a:sym typeface="Arial" panose="020B0604020202020204" pitchFamily="34" charset="0"/>
                </a:rPr>
                <a:t>4</a:t>
              </a:r>
              <a:endParaRPr lang="en-US" sz="2800" b="1" dirty="0">
                <a:solidFill>
                  <a:schemeClr val="accent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62" name="组合 61">
            <a:extLst>
              <a:ext uri="{FF2B5EF4-FFF2-40B4-BE49-F238E27FC236}">
                <a16:creationId xmlns:a16="http://schemas.microsoft.com/office/drawing/2014/main" id="{E6DC896D-C22B-474D-A99C-2C41281A7E47}"/>
              </a:ext>
            </a:extLst>
          </p:cNvPr>
          <p:cNvGrpSpPr/>
          <p:nvPr/>
        </p:nvGrpSpPr>
        <p:grpSpPr>
          <a:xfrm>
            <a:off x="4842995" y="1614122"/>
            <a:ext cx="1952899" cy="1311928"/>
            <a:chOff x="3633788" y="1514475"/>
            <a:chExt cx="4914900" cy="4002088"/>
          </a:xfr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p:grpSpPr>
        <p:sp>
          <p:nvSpPr>
            <p:cNvPr id="63" name="íšļïḑe">
              <a:extLst>
                <a:ext uri="{FF2B5EF4-FFF2-40B4-BE49-F238E27FC236}">
                  <a16:creationId xmlns:a16="http://schemas.microsoft.com/office/drawing/2014/main" id="{2B2AC3EA-CFE0-4162-8F5D-FEEFF1D0DF07}"/>
                </a:ext>
              </a:extLst>
            </p:cNvPr>
            <p:cNvSpPr/>
            <p:nvPr/>
          </p:nvSpPr>
          <p:spPr bwMode="auto">
            <a:xfrm>
              <a:off x="4886326" y="3713163"/>
              <a:ext cx="935038" cy="1069975"/>
            </a:xfrm>
            <a:custGeom>
              <a:avLst/>
              <a:gdLst>
                <a:gd name="T0" fmla="*/ 0 w 589"/>
                <a:gd name="T1" fmla="*/ 261 h 674"/>
                <a:gd name="T2" fmla="*/ 103 w 589"/>
                <a:gd name="T3" fmla="*/ 0 h 674"/>
                <a:gd name="T4" fmla="*/ 589 w 589"/>
                <a:gd name="T5" fmla="*/ 486 h 674"/>
                <a:gd name="T6" fmla="*/ 425 w 589"/>
                <a:gd name="T7" fmla="*/ 674 h 674"/>
                <a:gd name="T8" fmla="*/ 0 w 589"/>
                <a:gd name="T9" fmla="*/ 261 h 674"/>
              </a:gdLst>
              <a:ahLst/>
              <a:cxnLst>
                <a:cxn ang="0">
                  <a:pos x="T0" y="T1"/>
                </a:cxn>
                <a:cxn ang="0">
                  <a:pos x="T2" y="T3"/>
                </a:cxn>
                <a:cxn ang="0">
                  <a:pos x="T4" y="T5"/>
                </a:cxn>
                <a:cxn ang="0">
                  <a:pos x="T6" y="T7"/>
                </a:cxn>
                <a:cxn ang="0">
                  <a:pos x="T8" y="T9"/>
                </a:cxn>
              </a:cxnLst>
              <a:rect l="0" t="0" r="r" b="b"/>
              <a:pathLst>
                <a:path w="589" h="674">
                  <a:moveTo>
                    <a:pt x="0" y="261"/>
                  </a:moveTo>
                  <a:lnTo>
                    <a:pt x="103" y="0"/>
                  </a:lnTo>
                  <a:lnTo>
                    <a:pt x="589" y="486"/>
                  </a:lnTo>
                  <a:lnTo>
                    <a:pt x="425" y="674"/>
                  </a:lnTo>
                  <a:lnTo>
                    <a:pt x="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4" name="组合 63">
              <a:extLst>
                <a:ext uri="{FF2B5EF4-FFF2-40B4-BE49-F238E27FC236}">
                  <a16:creationId xmlns:a16="http://schemas.microsoft.com/office/drawing/2014/main" id="{23497C7C-74E9-48DD-BBDD-8B081A99AA94}"/>
                </a:ext>
              </a:extLst>
            </p:cNvPr>
            <p:cNvGrpSpPr/>
            <p:nvPr/>
          </p:nvGrpSpPr>
          <p:grpSpPr>
            <a:xfrm>
              <a:off x="3633788" y="1514475"/>
              <a:ext cx="4914900" cy="4002088"/>
              <a:chOff x="3633788" y="1514475"/>
              <a:chExt cx="4914900" cy="4002088"/>
            </a:xfrm>
            <a:grpFill/>
          </p:grpSpPr>
          <p:sp>
            <p:nvSpPr>
              <p:cNvPr id="65" name="ïšḻíḑê">
                <a:extLst>
                  <a:ext uri="{FF2B5EF4-FFF2-40B4-BE49-F238E27FC236}">
                    <a16:creationId xmlns:a16="http://schemas.microsoft.com/office/drawing/2014/main" id="{DF45C305-14D0-47E3-83F0-9865C337D05B}"/>
                  </a:ext>
                </a:extLst>
              </p:cNvPr>
              <p:cNvSpPr/>
              <p:nvPr/>
            </p:nvSpPr>
            <p:spPr bwMode="auto">
              <a:xfrm>
                <a:off x="5368926" y="2430463"/>
                <a:ext cx="2370138" cy="2449513"/>
              </a:xfrm>
              <a:custGeom>
                <a:avLst/>
                <a:gdLst>
                  <a:gd name="T0" fmla="*/ 182 w 1493"/>
                  <a:gd name="T1" fmla="*/ 1543 h 1543"/>
                  <a:gd name="T2" fmla="*/ 0 w 1493"/>
                  <a:gd name="T3" fmla="*/ 1361 h 1543"/>
                  <a:gd name="T4" fmla="*/ 1305 w 1493"/>
                  <a:gd name="T5" fmla="*/ 0 h 1543"/>
                  <a:gd name="T6" fmla="*/ 1493 w 1493"/>
                  <a:gd name="T7" fmla="*/ 176 h 1543"/>
                  <a:gd name="T8" fmla="*/ 182 w 1493"/>
                  <a:gd name="T9" fmla="*/ 1543 h 1543"/>
                </a:gdLst>
                <a:ahLst/>
                <a:cxnLst>
                  <a:cxn ang="0">
                    <a:pos x="T0" y="T1"/>
                  </a:cxn>
                  <a:cxn ang="0">
                    <a:pos x="T2" y="T3"/>
                  </a:cxn>
                  <a:cxn ang="0">
                    <a:pos x="T4" y="T5"/>
                  </a:cxn>
                  <a:cxn ang="0">
                    <a:pos x="T6" y="T7"/>
                  </a:cxn>
                  <a:cxn ang="0">
                    <a:pos x="T8" y="T9"/>
                  </a:cxn>
                </a:cxnLst>
                <a:rect l="0" t="0" r="r" b="b"/>
                <a:pathLst>
                  <a:path w="1493" h="1543">
                    <a:moveTo>
                      <a:pt x="182" y="1543"/>
                    </a:moveTo>
                    <a:lnTo>
                      <a:pt x="0" y="1361"/>
                    </a:lnTo>
                    <a:lnTo>
                      <a:pt x="1305" y="0"/>
                    </a:lnTo>
                    <a:lnTo>
                      <a:pt x="1493" y="176"/>
                    </a:lnTo>
                    <a:lnTo>
                      <a:pt x="182" y="15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6" name="iṩḻiḓe">
                <a:extLst>
                  <a:ext uri="{FF2B5EF4-FFF2-40B4-BE49-F238E27FC236}">
                    <a16:creationId xmlns:a16="http://schemas.microsoft.com/office/drawing/2014/main" id="{FBC76F6D-13A7-43B3-AB1F-F04E50D04097}"/>
                  </a:ext>
                </a:extLst>
              </p:cNvPr>
              <p:cNvSpPr/>
              <p:nvPr/>
            </p:nvSpPr>
            <p:spPr bwMode="auto">
              <a:xfrm>
                <a:off x="6919913" y="1514475"/>
                <a:ext cx="1628775" cy="1687513"/>
              </a:xfrm>
              <a:custGeom>
                <a:avLst/>
                <a:gdLst>
                  <a:gd name="T0" fmla="*/ 0 w 1026"/>
                  <a:gd name="T1" fmla="*/ 291 h 1063"/>
                  <a:gd name="T2" fmla="*/ 1026 w 1026"/>
                  <a:gd name="T3" fmla="*/ 0 h 1063"/>
                  <a:gd name="T4" fmla="*/ 832 w 1026"/>
                  <a:gd name="T5" fmla="*/ 1063 h 1063"/>
                  <a:gd name="T6" fmla="*/ 0 w 1026"/>
                  <a:gd name="T7" fmla="*/ 291 h 1063"/>
                </a:gdLst>
                <a:ahLst/>
                <a:cxnLst>
                  <a:cxn ang="0">
                    <a:pos x="T0" y="T1"/>
                  </a:cxn>
                  <a:cxn ang="0">
                    <a:pos x="T2" y="T3"/>
                  </a:cxn>
                  <a:cxn ang="0">
                    <a:pos x="T4" y="T5"/>
                  </a:cxn>
                  <a:cxn ang="0">
                    <a:pos x="T6" y="T7"/>
                  </a:cxn>
                </a:cxnLst>
                <a:rect l="0" t="0" r="r" b="b"/>
                <a:pathLst>
                  <a:path w="1026" h="1063">
                    <a:moveTo>
                      <a:pt x="0" y="291"/>
                    </a:moveTo>
                    <a:lnTo>
                      <a:pt x="1026" y="0"/>
                    </a:lnTo>
                    <a:lnTo>
                      <a:pt x="832" y="1063"/>
                    </a:lnTo>
                    <a:lnTo>
                      <a:pt x="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7" name="íśḻïḓé">
                <a:extLst>
                  <a:ext uri="{FF2B5EF4-FFF2-40B4-BE49-F238E27FC236}">
                    <a16:creationId xmlns:a16="http://schemas.microsoft.com/office/drawing/2014/main" id="{46B28EDE-8074-4073-94BA-DD8E8EB86E2D}"/>
                  </a:ext>
                </a:extLst>
              </p:cNvPr>
              <p:cNvSpPr/>
              <p:nvPr/>
            </p:nvSpPr>
            <p:spPr bwMode="auto">
              <a:xfrm>
                <a:off x="3633788" y="3713163"/>
                <a:ext cx="1706563" cy="1803400"/>
              </a:xfrm>
              <a:custGeom>
                <a:avLst/>
                <a:gdLst>
                  <a:gd name="T0" fmla="*/ 200 w 1075"/>
                  <a:gd name="T1" fmla="*/ 1136 h 1136"/>
                  <a:gd name="T2" fmla="*/ 0 w 1075"/>
                  <a:gd name="T3" fmla="*/ 960 h 1136"/>
                  <a:gd name="T4" fmla="*/ 892 w 1075"/>
                  <a:gd name="T5" fmla="*/ 0 h 1136"/>
                  <a:gd name="T6" fmla="*/ 1075 w 1075"/>
                  <a:gd name="T7" fmla="*/ 176 h 1136"/>
                  <a:gd name="T8" fmla="*/ 200 w 1075"/>
                  <a:gd name="T9" fmla="*/ 1136 h 1136"/>
                </a:gdLst>
                <a:ahLst/>
                <a:cxnLst>
                  <a:cxn ang="0">
                    <a:pos x="T0" y="T1"/>
                  </a:cxn>
                  <a:cxn ang="0">
                    <a:pos x="T2" y="T3"/>
                  </a:cxn>
                  <a:cxn ang="0">
                    <a:pos x="T4" y="T5"/>
                  </a:cxn>
                  <a:cxn ang="0">
                    <a:pos x="T6" y="T7"/>
                  </a:cxn>
                  <a:cxn ang="0">
                    <a:pos x="T8" y="T9"/>
                  </a:cxn>
                </a:cxnLst>
                <a:rect l="0" t="0" r="r" b="b"/>
                <a:pathLst>
                  <a:path w="1075" h="1136">
                    <a:moveTo>
                      <a:pt x="200" y="1136"/>
                    </a:moveTo>
                    <a:lnTo>
                      <a:pt x="0" y="960"/>
                    </a:lnTo>
                    <a:lnTo>
                      <a:pt x="892" y="0"/>
                    </a:lnTo>
                    <a:lnTo>
                      <a:pt x="1075" y="176"/>
                    </a:lnTo>
                    <a:lnTo>
                      <a:pt x="200" y="1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sp>
        <p:nvSpPr>
          <p:cNvPr id="24" name="标题 3">
            <a:extLst>
              <a:ext uri="{FF2B5EF4-FFF2-40B4-BE49-F238E27FC236}">
                <a16:creationId xmlns:a16="http://schemas.microsoft.com/office/drawing/2014/main" id="{1D65314D-7120-48C3-9ABD-8980EE0299CC}"/>
              </a:ext>
            </a:extLst>
          </p:cNvPr>
          <p:cNvSpPr>
            <a:spLocks noGrp="1"/>
          </p:cNvSpPr>
          <p:nvPr>
            <p:ph type="title"/>
          </p:nvPr>
        </p:nvSpPr>
        <p:spPr>
          <a:xfrm>
            <a:off x="669924" y="1"/>
            <a:ext cx="10850563" cy="1028699"/>
          </a:xfrm>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假性高血压</a:t>
            </a:r>
          </a:p>
        </p:txBody>
      </p:sp>
    </p:spTree>
    <p:custDataLst>
      <p:tags r:id="rId1"/>
    </p:custDataLst>
    <p:extLst>
      <p:ext uri="{BB962C8B-B14F-4D97-AF65-F5344CB8AC3E}">
        <p14:creationId xmlns:p14="http://schemas.microsoft.com/office/powerpoint/2010/main" val="258869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1FFDE-925C-41CD-B313-707C335A9939}"/>
              </a:ext>
            </a:extLst>
          </p:cNvPr>
          <p:cNvSpPr>
            <a:spLocks noGrp="1"/>
          </p:cNvSpPr>
          <p:nvPr>
            <p:ph type="title"/>
          </p:nvPr>
        </p:nvSpPr>
        <p:spPr>
          <a:xfrm>
            <a:off x="443346" y="150684"/>
            <a:ext cx="10515600" cy="1027816"/>
          </a:xfrm>
        </p:spPr>
        <p:txBody>
          <a:bodyPr>
            <a:normAutofit/>
          </a:bodyPr>
          <a:lstStyle/>
          <a:p>
            <a:r>
              <a:rPr lang="zh-CN" altLang="en-US" b="1" dirty="0">
                <a:effectLst>
                  <a:outerShdw blurRad="38100" dist="38100" dir="2700000" algn="tl">
                    <a:srgbClr val="000000">
                      <a:alpha val="43137"/>
                    </a:srgbClr>
                  </a:outerShdw>
                </a:effectLst>
              </a:rPr>
              <a:t>目录</a:t>
            </a:r>
          </a:p>
        </p:txBody>
      </p:sp>
      <p:sp>
        <p:nvSpPr>
          <p:cNvPr id="5" name="文本框 4">
            <a:extLst>
              <a:ext uri="{FF2B5EF4-FFF2-40B4-BE49-F238E27FC236}">
                <a16:creationId xmlns:a16="http://schemas.microsoft.com/office/drawing/2014/main" id="{0BBE06CB-3D5A-4FAB-BE9F-391FC7BCDF84}"/>
              </a:ext>
            </a:extLst>
          </p:cNvPr>
          <p:cNvSpPr txBox="1"/>
          <p:nvPr/>
        </p:nvSpPr>
        <p:spPr>
          <a:xfrm>
            <a:off x="3072160" y="1392942"/>
            <a:ext cx="6976511" cy="4286558"/>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老年高血压概述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latin typeface="Arial" panose="020B0604020202020204" pitchFamily="34" charset="0"/>
                <a:ea typeface="微软雅黑" panose="020B0503020204020204" pitchFamily="34" charset="-122"/>
                <a:cs typeface="+mn-ea"/>
                <a:sym typeface="Arial" panose="020B0604020202020204" pitchFamily="34" charset="0"/>
              </a:rPr>
              <a:t>老年高血压的诊断和评估</a:t>
            </a:r>
            <a:endParaRPr lang="en-US" altLang="zh-CN" sz="2400" b="1" kern="100" dirty="0">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老年高血压的治疗</a:t>
            </a:r>
            <a:endParaRPr lang="en-GB"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老老龄（≥</a:t>
            </a:r>
            <a:r>
              <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80</a:t>
            </a: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岁）高血压的管理</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总结</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31856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BA074-C0C1-44E7-A932-67CD7C84943E}"/>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诊断 </a:t>
            </a:r>
            <a:r>
              <a:rPr lang="en-US" altLang="zh-CN" dirty="0">
                <a:latin typeface="Arial" panose="020B0604020202020204" pitchFamily="34" charset="0"/>
                <a:ea typeface="微软雅黑 Light" panose="020B0502040204020203" pitchFamily="34" charset="-122"/>
                <a:sym typeface="Arial" panose="020B0604020202020204" pitchFamily="34" charset="0"/>
              </a:rPr>
              <a:t>&amp; </a:t>
            </a:r>
            <a:r>
              <a:rPr lang="zh-CN" altLang="en-US" dirty="0">
                <a:latin typeface="Arial" panose="020B0604020202020204" pitchFamily="34" charset="0"/>
                <a:ea typeface="微软雅黑 Light" panose="020B0502040204020203" pitchFamily="34" charset="-122"/>
                <a:sym typeface="Arial" panose="020B0604020202020204" pitchFamily="34" charset="0"/>
              </a:rPr>
              <a:t>评估</a:t>
            </a:r>
          </a:p>
        </p:txBody>
      </p:sp>
      <p:sp>
        <p:nvSpPr>
          <p:cNvPr id="4" name="灯片编号占位符 3">
            <a:extLst>
              <a:ext uri="{FF2B5EF4-FFF2-40B4-BE49-F238E27FC236}">
                <a16:creationId xmlns:a16="http://schemas.microsoft.com/office/drawing/2014/main" id="{AAED2780-6671-4C91-8B1A-3F9C0A4F4212}"/>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7</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cxnSp>
        <p:nvCxnSpPr>
          <p:cNvPr id="5" name="直接连接符 4">
            <a:extLst>
              <a:ext uri="{FF2B5EF4-FFF2-40B4-BE49-F238E27FC236}">
                <a16:creationId xmlns:a16="http://schemas.microsoft.com/office/drawing/2014/main" id="{6DE67384-AA27-4007-9504-F3DC03DAE6DE}"/>
              </a:ext>
            </a:extLst>
          </p:cNvPr>
          <p:cNvCxnSpPr/>
          <p:nvPr/>
        </p:nvCxnSpPr>
        <p:spPr>
          <a:xfrm>
            <a:off x="1080292" y="4734081"/>
            <a:ext cx="10029825"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BDC01F8-058B-4047-8257-0FE7AA2C8A41}"/>
              </a:ext>
            </a:extLst>
          </p:cNvPr>
          <p:cNvSpPr txBox="1"/>
          <p:nvPr/>
        </p:nvSpPr>
        <p:spPr>
          <a:xfrm>
            <a:off x="1080292" y="5378286"/>
            <a:ext cx="10029825" cy="874407"/>
          </a:xfrm>
          <a:prstGeom prst="rect">
            <a:avLst/>
          </a:prstGeom>
          <a:noFill/>
        </p:spPr>
        <p:txBody>
          <a:bodyPr wrap="square" rtlCol="0">
            <a:spAutoFit/>
          </a:bodyPr>
          <a:lstStyle/>
          <a:p>
            <a:pPr>
              <a:lnSpc>
                <a:spcPct val="150000"/>
              </a:lnSpc>
            </a:pPr>
            <a:r>
              <a:rPr lang="zh-CN" altLang="en-US"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指南建议，对于高龄高血压患者，推荐制定降压治疗方案前进行衰弱的评估，特别是近</a:t>
            </a:r>
            <a:r>
              <a:rPr lang="en-US" altLang="zh-CN"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1</a:t>
            </a:r>
            <a:r>
              <a:rPr lang="zh-CN" altLang="en-US"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年内非刻意节食情况下体质量下降＞</a:t>
            </a:r>
            <a:r>
              <a:rPr lang="en-US" altLang="zh-CN"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5%</a:t>
            </a:r>
            <a:r>
              <a:rPr lang="zh-CN" altLang="en-US"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或有跌倒风险的高龄老年高血压患者</a:t>
            </a:r>
            <a:r>
              <a:rPr lang="zh-CN" altLang="en-US" dirty="0">
                <a:solidFill>
                  <a:srgbClr val="FF0000"/>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a:t>
            </a:r>
            <a:r>
              <a:rPr lang="en-US" altLang="zh-CN" dirty="0">
                <a:solidFill>
                  <a:srgbClr val="FF0000"/>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I</a:t>
            </a:r>
            <a:r>
              <a:rPr lang="zh-CN" altLang="en-US" dirty="0">
                <a:solidFill>
                  <a:srgbClr val="FF0000"/>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a:t>
            </a:r>
            <a:r>
              <a:rPr lang="en-US" altLang="zh-CN" dirty="0">
                <a:solidFill>
                  <a:srgbClr val="FF0000"/>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B</a:t>
            </a:r>
            <a:r>
              <a:rPr lang="zh-CN" altLang="en-US" dirty="0">
                <a:solidFill>
                  <a:srgbClr val="FF0000"/>
                </a:solidFill>
                <a:latin typeface="Arial" panose="020B0604020202020204" pitchFamily="34" charset="0"/>
                <a:ea typeface="微软雅黑 Light" panose="020B0502040204020203" pitchFamily="34" charset="-122"/>
                <a:cs typeface="Open Sans" pitchFamily="34" charset="0"/>
                <a:sym typeface="Arial" panose="020B0604020202020204" pitchFamily="34" charset="0"/>
              </a:rPr>
              <a:t>）</a:t>
            </a:r>
            <a:r>
              <a:rPr lang="zh-CN" altLang="en-US"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a:t>
            </a:r>
          </a:p>
        </p:txBody>
      </p:sp>
      <p:sp>
        <p:nvSpPr>
          <p:cNvPr id="44" name="文本框 43">
            <a:extLst>
              <a:ext uri="{FF2B5EF4-FFF2-40B4-BE49-F238E27FC236}">
                <a16:creationId xmlns:a16="http://schemas.microsoft.com/office/drawing/2014/main" id="{8379920B-9163-4887-960F-EB3633B5E24F}"/>
              </a:ext>
            </a:extLst>
          </p:cNvPr>
          <p:cNvSpPr txBox="1"/>
          <p:nvPr/>
        </p:nvSpPr>
        <p:spPr>
          <a:xfrm>
            <a:off x="7123667" y="2128732"/>
            <a:ext cx="2874847" cy="400110"/>
          </a:xfrm>
          <a:prstGeom prst="rect">
            <a:avLst/>
          </a:prstGeom>
          <a:noFill/>
        </p:spPr>
        <p:txBody>
          <a:bodyPr wrap="square" rtlCol="0">
            <a:spAutoFit/>
          </a:bodyPr>
          <a:lstStyle/>
          <a:p>
            <a:r>
              <a:rPr lang="zh-CN" altLang="en-US" sz="2000" b="1" dirty="0">
                <a:solidFill>
                  <a:srgbClr val="F56D21"/>
                </a:solidFill>
                <a:latin typeface="Arial" panose="020B0604020202020204" pitchFamily="34" charset="0"/>
                <a:ea typeface="微软雅黑 Light" panose="020B0502040204020203" pitchFamily="34" charset="-122"/>
                <a:sym typeface="Arial" panose="020B0604020202020204" pitchFamily="34" charset="0"/>
              </a:rPr>
              <a:t>了解心血管危险因素</a:t>
            </a:r>
          </a:p>
        </p:txBody>
      </p:sp>
      <p:sp>
        <p:nvSpPr>
          <p:cNvPr id="47" name="文本框 46">
            <a:extLst>
              <a:ext uri="{FF2B5EF4-FFF2-40B4-BE49-F238E27FC236}">
                <a16:creationId xmlns:a16="http://schemas.microsoft.com/office/drawing/2014/main" id="{3F33A164-FA5A-4D0D-B553-AC308835C4AB}"/>
              </a:ext>
            </a:extLst>
          </p:cNvPr>
          <p:cNvSpPr txBox="1"/>
          <p:nvPr/>
        </p:nvSpPr>
        <p:spPr>
          <a:xfrm>
            <a:off x="2131530" y="1851742"/>
            <a:ext cx="2120693" cy="400110"/>
          </a:xfrm>
          <a:prstGeom prst="rect">
            <a:avLst/>
          </a:prstGeom>
          <a:noFill/>
        </p:spPr>
        <p:txBody>
          <a:bodyPr wrap="square" rtlCol="0">
            <a:spAutoFit/>
          </a:bodyPr>
          <a:lstStyle/>
          <a:p>
            <a:r>
              <a:rPr lang="zh-CN" altLang="en-US" sz="2000" b="1" dirty="0">
                <a:solidFill>
                  <a:srgbClr val="C00000"/>
                </a:solidFill>
                <a:latin typeface="Arial" panose="020B0604020202020204" pitchFamily="34" charset="0"/>
                <a:ea typeface="微软雅黑 Light" panose="020B0502040204020203" pitchFamily="34" charset="-122"/>
                <a:sym typeface="Arial" panose="020B0604020202020204" pitchFamily="34" charset="0"/>
              </a:rPr>
              <a:t>确定血压水平</a:t>
            </a:r>
          </a:p>
        </p:txBody>
      </p:sp>
      <p:sp>
        <p:nvSpPr>
          <p:cNvPr id="50" name="文本框 49">
            <a:extLst>
              <a:ext uri="{FF2B5EF4-FFF2-40B4-BE49-F238E27FC236}">
                <a16:creationId xmlns:a16="http://schemas.microsoft.com/office/drawing/2014/main" id="{B59F34B1-8167-4BC3-9FF9-E2CB5A4B45D1}"/>
              </a:ext>
            </a:extLst>
          </p:cNvPr>
          <p:cNvSpPr txBox="1"/>
          <p:nvPr/>
        </p:nvSpPr>
        <p:spPr>
          <a:xfrm>
            <a:off x="1393371" y="3058275"/>
            <a:ext cx="3241144" cy="961289"/>
          </a:xfrm>
          <a:prstGeom prst="rect">
            <a:avLst/>
          </a:prstGeom>
          <a:noFill/>
        </p:spPr>
        <p:txBody>
          <a:bodyPr wrap="square" rtlCol="0">
            <a:spAutoFit/>
          </a:bodyPr>
          <a:lstStyle/>
          <a:p>
            <a:pPr>
              <a:lnSpc>
                <a:spcPct val="150000"/>
              </a:lnSpc>
            </a:pPr>
            <a:r>
              <a:rPr lang="zh-CN" altLang="en-US" sz="2000" b="1" dirty="0">
                <a:solidFill>
                  <a:srgbClr val="33A9B8"/>
                </a:solidFill>
                <a:latin typeface="Arial" panose="020B0604020202020204" pitchFamily="34" charset="0"/>
                <a:ea typeface="微软雅黑 Light" panose="020B0502040204020203" pitchFamily="34" charset="-122"/>
                <a:sym typeface="Arial" panose="020B0604020202020204" pitchFamily="34" charset="0"/>
              </a:rPr>
              <a:t>明确引起血压升高的可逆和（或）可治疗的因素</a:t>
            </a:r>
          </a:p>
        </p:txBody>
      </p:sp>
      <p:sp>
        <p:nvSpPr>
          <p:cNvPr id="53" name="文本框 52">
            <a:extLst>
              <a:ext uri="{FF2B5EF4-FFF2-40B4-BE49-F238E27FC236}">
                <a16:creationId xmlns:a16="http://schemas.microsoft.com/office/drawing/2014/main" id="{6916B667-7C59-4EDF-BC6C-A727FCBC97AB}"/>
              </a:ext>
            </a:extLst>
          </p:cNvPr>
          <p:cNvSpPr txBox="1"/>
          <p:nvPr/>
        </p:nvSpPr>
        <p:spPr>
          <a:xfrm>
            <a:off x="7642522" y="3110436"/>
            <a:ext cx="3811555" cy="961289"/>
          </a:xfrm>
          <a:prstGeom prst="rect">
            <a:avLst/>
          </a:prstGeom>
          <a:noFill/>
        </p:spPr>
        <p:txBody>
          <a:bodyPr wrap="square" rtlCol="0">
            <a:spAutoFit/>
          </a:bodyPr>
          <a:lstStyle/>
          <a:p>
            <a:pPr>
              <a:lnSpc>
                <a:spcPct val="150000"/>
              </a:lnSpc>
            </a:pPr>
            <a:r>
              <a:rPr lang="zh-CN" altLang="en-US" sz="2000" b="1" dirty="0">
                <a:solidFill>
                  <a:srgbClr val="F63320"/>
                </a:solidFill>
                <a:latin typeface="Arial" panose="020B0604020202020204" pitchFamily="34" charset="0"/>
                <a:ea typeface="微软雅黑 Light" panose="020B0502040204020203" pitchFamily="34" charset="-122"/>
                <a:sym typeface="Arial" panose="020B0604020202020204" pitchFamily="34" charset="0"/>
              </a:rPr>
              <a:t>评估靶器官损害和相关临床情况，判断可能影响预后的合并疾病</a:t>
            </a:r>
          </a:p>
        </p:txBody>
      </p:sp>
      <p:grpSp>
        <p:nvGrpSpPr>
          <p:cNvPr id="60" name="组合 59">
            <a:extLst>
              <a:ext uri="{FF2B5EF4-FFF2-40B4-BE49-F238E27FC236}">
                <a16:creationId xmlns:a16="http://schemas.microsoft.com/office/drawing/2014/main" id="{7ED68B43-F9FA-4576-890A-BE04B352E90C}"/>
              </a:ext>
            </a:extLst>
          </p:cNvPr>
          <p:cNvGrpSpPr/>
          <p:nvPr/>
        </p:nvGrpSpPr>
        <p:grpSpPr>
          <a:xfrm>
            <a:off x="4315151" y="1448536"/>
            <a:ext cx="3150783" cy="2872643"/>
            <a:chOff x="3913027" y="1268342"/>
            <a:chExt cx="3596640" cy="3585038"/>
          </a:xfrm>
        </p:grpSpPr>
        <p:grpSp>
          <p:nvGrpSpPr>
            <p:cNvPr id="7" name="组合 6">
              <a:extLst>
                <a:ext uri="{FF2B5EF4-FFF2-40B4-BE49-F238E27FC236}">
                  <a16:creationId xmlns:a16="http://schemas.microsoft.com/office/drawing/2014/main" id="{70B95D34-1AE8-4F0C-B999-9F29EA2A1ABC}"/>
                </a:ext>
              </a:extLst>
            </p:cNvPr>
            <p:cNvGrpSpPr/>
            <p:nvPr/>
          </p:nvGrpSpPr>
          <p:grpSpPr>
            <a:xfrm>
              <a:off x="3913027" y="1268342"/>
              <a:ext cx="1740310" cy="1740310"/>
              <a:chOff x="3899535" y="1499503"/>
              <a:chExt cx="1740310" cy="1740310"/>
            </a:xfrm>
          </p:grpSpPr>
          <p:sp>
            <p:nvSpPr>
              <p:cNvPr id="8" name="圆角矩形 2">
                <a:extLst>
                  <a:ext uri="{FF2B5EF4-FFF2-40B4-BE49-F238E27FC236}">
                    <a16:creationId xmlns:a16="http://schemas.microsoft.com/office/drawing/2014/main" id="{CF44B882-5881-4826-AC90-E8257AD053F4}"/>
                  </a:ext>
                </a:extLst>
              </p:cNvPr>
              <p:cNvSpPr/>
              <p:nvPr/>
            </p:nvSpPr>
            <p:spPr>
              <a:xfrm>
                <a:off x="3899535" y="1499503"/>
                <a:ext cx="1740310" cy="1740310"/>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9" name="Group 8">
                <a:extLst>
                  <a:ext uri="{FF2B5EF4-FFF2-40B4-BE49-F238E27FC236}">
                    <a16:creationId xmlns:a16="http://schemas.microsoft.com/office/drawing/2014/main" id="{521EC9C1-B5DC-4D75-906A-4468668B9CCC}"/>
                  </a:ext>
                </a:extLst>
              </p:cNvPr>
              <p:cNvGrpSpPr>
                <a:grpSpLocks noChangeAspect="1"/>
              </p:cNvGrpSpPr>
              <p:nvPr/>
            </p:nvGrpSpPr>
            <p:grpSpPr bwMode="auto">
              <a:xfrm>
                <a:off x="4460992" y="2031409"/>
                <a:ext cx="617396" cy="676499"/>
                <a:chOff x="3437" y="2282"/>
                <a:chExt cx="679" cy="744"/>
              </a:xfrm>
              <a:solidFill>
                <a:srgbClr val="C00000"/>
              </a:solidFill>
            </p:grpSpPr>
            <p:sp>
              <p:nvSpPr>
                <p:cNvPr id="10" name="Freeform 9">
                  <a:extLst>
                    <a:ext uri="{FF2B5EF4-FFF2-40B4-BE49-F238E27FC236}">
                      <a16:creationId xmlns:a16="http://schemas.microsoft.com/office/drawing/2014/main" id="{575A7163-1517-4A76-BF9C-F4BD7AF25616}"/>
                    </a:ext>
                  </a:extLst>
                </p:cNvPr>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1" name="Freeform 10">
                  <a:extLst>
                    <a:ext uri="{FF2B5EF4-FFF2-40B4-BE49-F238E27FC236}">
                      <a16:creationId xmlns:a16="http://schemas.microsoft.com/office/drawing/2014/main" id="{C41F34E3-424A-45E6-B46C-82EB84C5DCB5}"/>
                    </a:ext>
                  </a:extLst>
                </p:cNvPr>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12" name="组合 11">
              <a:extLst>
                <a:ext uri="{FF2B5EF4-FFF2-40B4-BE49-F238E27FC236}">
                  <a16:creationId xmlns:a16="http://schemas.microsoft.com/office/drawing/2014/main" id="{0061745A-59F8-4398-AD0D-A0CF93E3B022}"/>
                </a:ext>
              </a:extLst>
            </p:cNvPr>
            <p:cNvGrpSpPr/>
            <p:nvPr/>
          </p:nvGrpSpPr>
          <p:grpSpPr>
            <a:xfrm>
              <a:off x="4484429" y="3117421"/>
              <a:ext cx="1168908" cy="1168908"/>
              <a:chOff x="4470937" y="3348582"/>
              <a:chExt cx="1168908" cy="1168908"/>
            </a:xfrm>
          </p:grpSpPr>
          <p:sp>
            <p:nvSpPr>
              <p:cNvPr id="13" name="圆角矩形 5">
                <a:extLst>
                  <a:ext uri="{FF2B5EF4-FFF2-40B4-BE49-F238E27FC236}">
                    <a16:creationId xmlns:a16="http://schemas.microsoft.com/office/drawing/2014/main" id="{8F84BB12-EA50-4126-AD98-4EDCE2A50DBF}"/>
                  </a:ext>
                </a:extLst>
              </p:cNvPr>
              <p:cNvSpPr/>
              <p:nvPr/>
            </p:nvSpPr>
            <p:spPr>
              <a:xfrm>
                <a:off x="4470937" y="3348582"/>
                <a:ext cx="1168908" cy="1168908"/>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14" name="Group 13">
                <a:extLst>
                  <a:ext uri="{FF2B5EF4-FFF2-40B4-BE49-F238E27FC236}">
                    <a16:creationId xmlns:a16="http://schemas.microsoft.com/office/drawing/2014/main" id="{A2DCE0E9-41A3-4C48-9339-A019A6AD1193}"/>
                  </a:ext>
                </a:extLst>
              </p:cNvPr>
              <p:cNvGrpSpPr>
                <a:grpSpLocks noChangeAspect="1"/>
              </p:cNvGrpSpPr>
              <p:nvPr/>
            </p:nvGrpSpPr>
            <p:grpSpPr bwMode="auto">
              <a:xfrm>
                <a:off x="4742024" y="3664759"/>
                <a:ext cx="618016" cy="625312"/>
                <a:chOff x="2426" y="2781"/>
                <a:chExt cx="593" cy="600"/>
              </a:xfrm>
              <a:solidFill>
                <a:srgbClr val="01ACBE"/>
              </a:solidFill>
            </p:grpSpPr>
            <p:sp>
              <p:nvSpPr>
                <p:cNvPr id="15" name="Freeform 14">
                  <a:extLst>
                    <a:ext uri="{FF2B5EF4-FFF2-40B4-BE49-F238E27FC236}">
                      <a16:creationId xmlns:a16="http://schemas.microsoft.com/office/drawing/2014/main" id="{7D550D1C-C014-4616-AAA1-48E0A3098682}"/>
                    </a:ext>
                  </a:extLst>
                </p:cNvPr>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6" name="Freeform 15">
                  <a:extLst>
                    <a:ext uri="{FF2B5EF4-FFF2-40B4-BE49-F238E27FC236}">
                      <a16:creationId xmlns:a16="http://schemas.microsoft.com/office/drawing/2014/main" id="{DD8A6927-D50F-4CAF-BBCF-DCFB31BB9B6B}"/>
                    </a:ext>
                  </a:extLst>
                </p:cNvPr>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17" name="组合 16">
              <a:extLst>
                <a:ext uri="{FF2B5EF4-FFF2-40B4-BE49-F238E27FC236}">
                  <a16:creationId xmlns:a16="http://schemas.microsoft.com/office/drawing/2014/main" id="{09D6C540-3300-41FA-B21B-A15217FEF7F3}"/>
                </a:ext>
              </a:extLst>
            </p:cNvPr>
            <p:cNvGrpSpPr/>
            <p:nvPr/>
          </p:nvGrpSpPr>
          <p:grpSpPr>
            <a:xfrm>
              <a:off x="5769357" y="1839744"/>
              <a:ext cx="1168908" cy="1168908"/>
              <a:chOff x="5755865" y="2070905"/>
              <a:chExt cx="1168908" cy="1168908"/>
            </a:xfrm>
          </p:grpSpPr>
          <p:sp>
            <p:nvSpPr>
              <p:cNvPr id="18" name="圆角矩形 4">
                <a:extLst>
                  <a:ext uri="{FF2B5EF4-FFF2-40B4-BE49-F238E27FC236}">
                    <a16:creationId xmlns:a16="http://schemas.microsoft.com/office/drawing/2014/main" id="{BED370FB-7748-49EE-9D15-DCC1CF7A437E}"/>
                  </a:ext>
                </a:extLst>
              </p:cNvPr>
              <p:cNvSpPr/>
              <p:nvPr/>
            </p:nvSpPr>
            <p:spPr>
              <a:xfrm>
                <a:off x="5755865" y="2070905"/>
                <a:ext cx="1168908" cy="1168908"/>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19" name="Group 18">
                <a:extLst>
                  <a:ext uri="{FF2B5EF4-FFF2-40B4-BE49-F238E27FC236}">
                    <a16:creationId xmlns:a16="http://schemas.microsoft.com/office/drawing/2014/main" id="{558D97D2-BD5E-4259-BC08-31EF65CBEB4D}"/>
                  </a:ext>
                </a:extLst>
              </p:cNvPr>
              <p:cNvGrpSpPr>
                <a:grpSpLocks noChangeAspect="1"/>
              </p:cNvGrpSpPr>
              <p:nvPr/>
            </p:nvGrpSpPr>
            <p:grpSpPr bwMode="auto">
              <a:xfrm>
                <a:off x="6054795" y="2384561"/>
                <a:ext cx="581225" cy="541595"/>
                <a:chOff x="3802" y="2858"/>
                <a:chExt cx="616" cy="574"/>
              </a:xfrm>
              <a:solidFill>
                <a:srgbClr val="F56D21"/>
              </a:solidFill>
            </p:grpSpPr>
            <p:sp>
              <p:nvSpPr>
                <p:cNvPr id="20" name="Rectangle 19">
                  <a:extLst>
                    <a:ext uri="{FF2B5EF4-FFF2-40B4-BE49-F238E27FC236}">
                      <a16:creationId xmlns:a16="http://schemas.microsoft.com/office/drawing/2014/main" id="{0CA99C63-7F13-4DE1-99CA-A6C8DAE18FD3}"/>
                    </a:ext>
                  </a:extLst>
                </p:cNvPr>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1" name="Rectangle 20">
                  <a:extLst>
                    <a:ext uri="{FF2B5EF4-FFF2-40B4-BE49-F238E27FC236}">
                      <a16:creationId xmlns:a16="http://schemas.microsoft.com/office/drawing/2014/main" id="{AF7A2565-D887-49D4-85D4-9BC263083F2F}"/>
                    </a:ext>
                  </a:extLst>
                </p:cNvPr>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2" name="Rectangle 21">
                  <a:extLst>
                    <a:ext uri="{FF2B5EF4-FFF2-40B4-BE49-F238E27FC236}">
                      <a16:creationId xmlns:a16="http://schemas.microsoft.com/office/drawing/2014/main" id="{59C917B5-9B85-4432-BE9D-1B693524A94F}"/>
                    </a:ext>
                  </a:extLst>
                </p:cNvPr>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3" name="Rectangle 22">
                  <a:extLst>
                    <a:ext uri="{FF2B5EF4-FFF2-40B4-BE49-F238E27FC236}">
                      <a16:creationId xmlns:a16="http://schemas.microsoft.com/office/drawing/2014/main" id="{D3A8F484-383D-4320-884E-2EE34FC18A65}"/>
                    </a:ext>
                  </a:extLst>
                </p:cNvPr>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4" name="Freeform 23">
                  <a:extLst>
                    <a:ext uri="{FF2B5EF4-FFF2-40B4-BE49-F238E27FC236}">
                      <a16:creationId xmlns:a16="http://schemas.microsoft.com/office/drawing/2014/main" id="{84F4BBA8-4773-4667-A3E5-D08FD0F7CEEF}"/>
                    </a:ext>
                  </a:extLst>
                </p:cNvPr>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25" name="组合 24">
              <a:extLst>
                <a:ext uri="{FF2B5EF4-FFF2-40B4-BE49-F238E27FC236}">
                  <a16:creationId xmlns:a16="http://schemas.microsoft.com/office/drawing/2014/main" id="{BE0064B3-D684-4D4F-89FC-5B35435F85F1}"/>
                </a:ext>
              </a:extLst>
            </p:cNvPr>
            <p:cNvGrpSpPr/>
            <p:nvPr/>
          </p:nvGrpSpPr>
          <p:grpSpPr>
            <a:xfrm>
              <a:off x="5769357" y="3113070"/>
              <a:ext cx="1740310" cy="1740310"/>
              <a:chOff x="5755865" y="3344231"/>
              <a:chExt cx="1740310" cy="1740310"/>
            </a:xfrm>
          </p:grpSpPr>
          <p:sp>
            <p:nvSpPr>
              <p:cNvPr id="26" name="圆角矩形 3">
                <a:extLst>
                  <a:ext uri="{FF2B5EF4-FFF2-40B4-BE49-F238E27FC236}">
                    <a16:creationId xmlns:a16="http://schemas.microsoft.com/office/drawing/2014/main" id="{C55249F1-7047-45C8-9897-248A993A5C0D}"/>
                  </a:ext>
                </a:extLst>
              </p:cNvPr>
              <p:cNvSpPr/>
              <p:nvPr/>
            </p:nvSpPr>
            <p:spPr>
              <a:xfrm>
                <a:off x="5755865" y="3344231"/>
                <a:ext cx="1740310" cy="1740310"/>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grpSp>
            <p:nvGrpSpPr>
              <p:cNvPr id="27" name="Group 26">
                <a:extLst>
                  <a:ext uri="{FF2B5EF4-FFF2-40B4-BE49-F238E27FC236}">
                    <a16:creationId xmlns:a16="http://schemas.microsoft.com/office/drawing/2014/main" id="{A56AB9AC-EFAE-4A34-A1E2-132C0B2FD7B7}"/>
                  </a:ext>
                </a:extLst>
              </p:cNvPr>
              <p:cNvGrpSpPr>
                <a:grpSpLocks noChangeAspect="1"/>
              </p:cNvGrpSpPr>
              <p:nvPr/>
            </p:nvGrpSpPr>
            <p:grpSpPr bwMode="auto">
              <a:xfrm>
                <a:off x="6182655" y="3980411"/>
                <a:ext cx="910093" cy="451186"/>
                <a:chOff x="5676" y="2597"/>
                <a:chExt cx="1061" cy="526"/>
              </a:xfrm>
              <a:solidFill>
                <a:srgbClr val="F63320"/>
              </a:solidFill>
            </p:grpSpPr>
            <p:sp>
              <p:nvSpPr>
                <p:cNvPr id="28" name="Freeform 27">
                  <a:extLst>
                    <a:ext uri="{FF2B5EF4-FFF2-40B4-BE49-F238E27FC236}">
                      <a16:creationId xmlns:a16="http://schemas.microsoft.com/office/drawing/2014/main" id="{B6E6AC11-26E4-4B3D-ADA7-0F0A3039B525}"/>
                    </a:ext>
                  </a:extLst>
                </p:cNvPr>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9" name="Freeform 28">
                  <a:extLst>
                    <a:ext uri="{FF2B5EF4-FFF2-40B4-BE49-F238E27FC236}">
                      <a16:creationId xmlns:a16="http://schemas.microsoft.com/office/drawing/2014/main" id="{7D9F39BA-8649-4CDC-9066-768A1DD6D464}"/>
                    </a:ext>
                  </a:extLst>
                </p:cNvPr>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0" name="Freeform 29">
                  <a:extLst>
                    <a:ext uri="{FF2B5EF4-FFF2-40B4-BE49-F238E27FC236}">
                      <a16:creationId xmlns:a16="http://schemas.microsoft.com/office/drawing/2014/main" id="{A534869A-8AA0-4458-8BB1-962A217ED117}"/>
                    </a:ext>
                  </a:extLst>
                </p:cNvPr>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1" name="Freeform 30">
                  <a:extLst>
                    <a:ext uri="{FF2B5EF4-FFF2-40B4-BE49-F238E27FC236}">
                      <a16:creationId xmlns:a16="http://schemas.microsoft.com/office/drawing/2014/main" id="{CBC5A2B5-E5F0-44AF-8D91-0169CA7CEDBD}"/>
                    </a:ext>
                  </a:extLst>
                </p:cNvPr>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2" name="Freeform 31">
                  <a:extLst>
                    <a:ext uri="{FF2B5EF4-FFF2-40B4-BE49-F238E27FC236}">
                      <a16:creationId xmlns:a16="http://schemas.microsoft.com/office/drawing/2014/main" id="{20E09F89-64A0-494E-917A-68014BBF287A}"/>
                    </a:ext>
                  </a:extLst>
                </p:cNvPr>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3" name="Freeform 32">
                  <a:extLst>
                    <a:ext uri="{FF2B5EF4-FFF2-40B4-BE49-F238E27FC236}">
                      <a16:creationId xmlns:a16="http://schemas.microsoft.com/office/drawing/2014/main" id="{F745EA1E-2AF3-4D7A-9DC7-2E984A78119B}"/>
                    </a:ext>
                  </a:extLst>
                </p:cNvPr>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4" name="Freeform 33">
                  <a:extLst>
                    <a:ext uri="{FF2B5EF4-FFF2-40B4-BE49-F238E27FC236}">
                      <a16:creationId xmlns:a16="http://schemas.microsoft.com/office/drawing/2014/main" id="{CD0117CD-9F71-4634-B7AA-EAE197C118F7}"/>
                    </a:ext>
                  </a:extLst>
                </p:cNvPr>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5" name="Freeform 34">
                  <a:extLst>
                    <a:ext uri="{FF2B5EF4-FFF2-40B4-BE49-F238E27FC236}">
                      <a16:creationId xmlns:a16="http://schemas.microsoft.com/office/drawing/2014/main" id="{14560628-D904-426D-B63A-725B1922645F}"/>
                    </a:ext>
                  </a:extLst>
                </p:cNvPr>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6" name="Freeform 35">
                  <a:extLst>
                    <a:ext uri="{FF2B5EF4-FFF2-40B4-BE49-F238E27FC236}">
                      <a16:creationId xmlns:a16="http://schemas.microsoft.com/office/drawing/2014/main" id="{5FAAEAB3-2607-4C32-ABD7-3351C80D01BB}"/>
                    </a:ext>
                  </a:extLst>
                </p:cNvPr>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7" name="Freeform 36">
                  <a:extLst>
                    <a:ext uri="{FF2B5EF4-FFF2-40B4-BE49-F238E27FC236}">
                      <a16:creationId xmlns:a16="http://schemas.microsoft.com/office/drawing/2014/main" id="{615F6E5C-B16F-43F9-BA30-477A203036EF}"/>
                    </a:ext>
                  </a:extLst>
                </p:cNvPr>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8" name="Freeform 37">
                  <a:extLst>
                    <a:ext uri="{FF2B5EF4-FFF2-40B4-BE49-F238E27FC236}">
                      <a16:creationId xmlns:a16="http://schemas.microsoft.com/office/drawing/2014/main" id="{79867876-48F7-48BC-955F-7311A7EFBC98}"/>
                    </a:ext>
                  </a:extLst>
                </p:cNvPr>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39" name="Freeform 38">
                  <a:extLst>
                    <a:ext uri="{FF2B5EF4-FFF2-40B4-BE49-F238E27FC236}">
                      <a16:creationId xmlns:a16="http://schemas.microsoft.com/office/drawing/2014/main" id="{6CAACF53-A33B-4E10-8B1C-80420EED07A3}"/>
                    </a:ext>
                  </a:extLst>
                </p:cNvPr>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0" name="Freeform 39">
                  <a:extLst>
                    <a:ext uri="{FF2B5EF4-FFF2-40B4-BE49-F238E27FC236}">
                      <a16:creationId xmlns:a16="http://schemas.microsoft.com/office/drawing/2014/main" id="{2F954E0D-F198-4721-9C88-82D72245353D}"/>
                    </a:ext>
                  </a:extLst>
                </p:cNvPr>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1" name="Freeform 40">
                  <a:extLst>
                    <a:ext uri="{FF2B5EF4-FFF2-40B4-BE49-F238E27FC236}">
                      <a16:creationId xmlns:a16="http://schemas.microsoft.com/office/drawing/2014/main" id="{C32B3C9F-F164-4F33-85A0-71B2628BA9B4}"/>
                    </a:ext>
                  </a:extLst>
                </p:cNvPr>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2" name="Freeform 41">
                  <a:extLst>
                    <a:ext uri="{FF2B5EF4-FFF2-40B4-BE49-F238E27FC236}">
                      <a16:creationId xmlns:a16="http://schemas.microsoft.com/office/drawing/2014/main" id="{26437CA3-633A-47E5-949D-1BF0E76173CC}"/>
                    </a:ext>
                  </a:extLst>
                </p:cNvPr>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grpSp>
        </p:grpSp>
        <p:grpSp>
          <p:nvGrpSpPr>
            <p:cNvPr id="55" name="组合 54">
              <a:extLst>
                <a:ext uri="{FF2B5EF4-FFF2-40B4-BE49-F238E27FC236}">
                  <a16:creationId xmlns:a16="http://schemas.microsoft.com/office/drawing/2014/main" id="{215DF732-D171-4608-8BDB-823E9C12716F}"/>
                </a:ext>
              </a:extLst>
            </p:cNvPr>
            <p:cNvGrpSpPr/>
            <p:nvPr/>
          </p:nvGrpSpPr>
          <p:grpSpPr>
            <a:xfrm>
              <a:off x="5248962" y="2638451"/>
              <a:ext cx="947808" cy="947808"/>
              <a:chOff x="5235470" y="2869612"/>
              <a:chExt cx="947808" cy="947808"/>
            </a:xfrm>
          </p:grpSpPr>
          <p:sp>
            <p:nvSpPr>
              <p:cNvPr id="56" name="圆角矩形 48">
                <a:extLst>
                  <a:ext uri="{FF2B5EF4-FFF2-40B4-BE49-F238E27FC236}">
                    <a16:creationId xmlns:a16="http://schemas.microsoft.com/office/drawing/2014/main" id="{C48C66CB-7E07-43AB-A5D0-9E9C05819FDB}"/>
                  </a:ext>
                </a:extLst>
              </p:cNvPr>
              <p:cNvSpPr/>
              <p:nvPr/>
            </p:nvSpPr>
            <p:spPr>
              <a:xfrm>
                <a:off x="5345346" y="2976879"/>
                <a:ext cx="720574" cy="720574"/>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57" name="Freeform 48">
                <a:extLst>
                  <a:ext uri="{FF2B5EF4-FFF2-40B4-BE49-F238E27FC236}">
                    <a16:creationId xmlns:a16="http://schemas.microsoft.com/office/drawing/2014/main" id="{49007C0A-3AB1-4888-8FFA-0B3366A7E69C}"/>
                  </a:ext>
                </a:extLst>
              </p:cNvPr>
              <p:cNvSpPr>
                <a:spLocks noEditPoints="1"/>
              </p:cNvSpPr>
              <p:nvPr/>
            </p:nvSpPr>
            <p:spPr bwMode="auto">
              <a:xfrm>
                <a:off x="5490344" y="3100790"/>
                <a:ext cx="434674" cy="47275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58" name="圆角矩形 50">
                <a:extLst>
                  <a:ext uri="{FF2B5EF4-FFF2-40B4-BE49-F238E27FC236}">
                    <a16:creationId xmlns:a16="http://schemas.microsoft.com/office/drawing/2014/main" id="{08B941F9-F88C-442A-AA7C-8E93CB876FE2}"/>
                  </a:ext>
                </a:extLst>
              </p:cNvPr>
              <p:cNvSpPr/>
              <p:nvPr/>
            </p:nvSpPr>
            <p:spPr>
              <a:xfrm>
                <a:off x="5235470" y="2869612"/>
                <a:ext cx="947808" cy="947808"/>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grpSp>
      </p:grpSp>
      <p:sp>
        <p:nvSpPr>
          <p:cNvPr id="62" name="文本框 61">
            <a:extLst>
              <a:ext uri="{FF2B5EF4-FFF2-40B4-BE49-F238E27FC236}">
                <a16:creationId xmlns:a16="http://schemas.microsoft.com/office/drawing/2014/main" id="{D7F2BF29-2576-4BEE-95A8-6DF7C2E825CF}"/>
              </a:ext>
            </a:extLst>
          </p:cNvPr>
          <p:cNvSpPr txBox="1"/>
          <p:nvPr/>
        </p:nvSpPr>
        <p:spPr>
          <a:xfrm>
            <a:off x="3755572" y="4886837"/>
            <a:ext cx="4680857" cy="458908"/>
          </a:xfrm>
          <a:prstGeom prst="rect">
            <a:avLst/>
          </a:prstGeom>
          <a:noFill/>
        </p:spPr>
        <p:txBody>
          <a:bodyPr wrap="square">
            <a:spAutoFit/>
          </a:bodyPr>
          <a:lstStyle/>
          <a:p>
            <a:pPr>
              <a:lnSpc>
                <a:spcPct val="150000"/>
              </a:lnSpc>
            </a:pPr>
            <a:r>
              <a:rPr lang="zh-CN" altLang="en-US" b="1" dirty="0">
                <a:latin typeface="Arial" panose="020B0604020202020204" pitchFamily="34" charset="0"/>
                <a:ea typeface="微软雅黑 Light" panose="020B0502040204020203" pitchFamily="34" charset="-122"/>
                <a:cs typeface="Open Sans" pitchFamily="34" charset="0"/>
                <a:sym typeface="Arial" panose="020B0604020202020204" pitchFamily="34" charset="0"/>
              </a:rPr>
              <a:t>对于老年高血压，还应评估衰弱和认知功能。</a:t>
            </a:r>
            <a:endParaRPr lang="en-US" altLang="zh-CN" b="1" dirty="0">
              <a:latin typeface="Arial" panose="020B0604020202020204" pitchFamily="34" charset="0"/>
              <a:ea typeface="微软雅黑 Light" panose="020B0502040204020203" pitchFamily="34" charset="-122"/>
              <a:cs typeface="Open Sans" pitchFamily="34" charset="0"/>
              <a:sym typeface="Arial" panose="020B0604020202020204" pitchFamily="34" charset="0"/>
            </a:endParaRPr>
          </a:p>
        </p:txBody>
      </p:sp>
    </p:spTree>
    <p:extLst>
      <p:ext uri="{BB962C8B-B14F-4D97-AF65-F5344CB8AC3E}">
        <p14:creationId xmlns:p14="http://schemas.microsoft.com/office/powerpoint/2010/main" val="378196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1FFDE-925C-41CD-B313-707C335A9939}"/>
              </a:ext>
            </a:extLst>
          </p:cNvPr>
          <p:cNvSpPr>
            <a:spLocks noGrp="1"/>
          </p:cNvSpPr>
          <p:nvPr>
            <p:ph type="title"/>
          </p:nvPr>
        </p:nvSpPr>
        <p:spPr>
          <a:xfrm>
            <a:off x="443346" y="150684"/>
            <a:ext cx="10515600" cy="1027816"/>
          </a:xfrm>
        </p:spPr>
        <p:txBody>
          <a:bodyPr>
            <a:normAutofit/>
          </a:bodyPr>
          <a:lstStyle/>
          <a:p>
            <a:r>
              <a:rPr lang="zh-CN" altLang="en-US" b="1" dirty="0">
                <a:effectLst>
                  <a:outerShdw blurRad="38100" dist="38100" dir="2700000" algn="tl">
                    <a:srgbClr val="000000">
                      <a:alpha val="43137"/>
                    </a:srgbClr>
                  </a:outerShdw>
                </a:effectLst>
              </a:rPr>
              <a:t>目录</a:t>
            </a:r>
          </a:p>
        </p:txBody>
      </p:sp>
      <p:sp>
        <p:nvSpPr>
          <p:cNvPr id="5" name="文本框 4">
            <a:extLst>
              <a:ext uri="{FF2B5EF4-FFF2-40B4-BE49-F238E27FC236}">
                <a16:creationId xmlns:a16="http://schemas.microsoft.com/office/drawing/2014/main" id="{0BBE06CB-3D5A-4FAB-BE9F-391FC7BCDF84}"/>
              </a:ext>
            </a:extLst>
          </p:cNvPr>
          <p:cNvSpPr txBox="1"/>
          <p:nvPr/>
        </p:nvSpPr>
        <p:spPr>
          <a:xfrm>
            <a:off x="3072160" y="1392942"/>
            <a:ext cx="6976511" cy="4286558"/>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老年高血压概述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老年高血压的诊断和评估</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latin typeface="Arial" panose="020B0604020202020204" pitchFamily="34" charset="0"/>
                <a:ea typeface="微软雅黑" panose="020B0503020204020204" pitchFamily="34" charset="-122"/>
                <a:cs typeface="+mn-ea"/>
                <a:sym typeface="Arial" panose="020B0604020202020204" pitchFamily="34" charset="0"/>
              </a:rPr>
              <a:t>老年高血压的治疗</a:t>
            </a:r>
            <a:endParaRPr lang="en-GB" altLang="zh-CN" sz="2400" b="1" kern="100" dirty="0">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老老龄（≥</a:t>
            </a:r>
            <a:r>
              <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80</a:t>
            </a: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岁）高血压的管理</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marR="0" lvl="0" indent="-342900" algn="l" defTabSz="914400" rtl="0" eaLnBrk="1" fontAlgn="auto" latinLnBrk="0" hangingPunct="1">
              <a:lnSpc>
                <a:spcPct val="200000"/>
              </a:lnSpc>
              <a:spcBef>
                <a:spcPts val="1200"/>
              </a:spcBef>
              <a:spcAft>
                <a:spcPts val="0"/>
              </a:spcAft>
              <a:buClr>
                <a:srgbClr val="C00000"/>
              </a:buClr>
              <a:buSzPct val="60000"/>
              <a:buFont typeface="Wingdings" panose="05000000000000000000" pitchFamily="2" charset="2"/>
              <a:buChar char="n"/>
              <a:tabLst/>
              <a:defRPr/>
            </a:pPr>
            <a:r>
              <a:rPr lang="zh-CN" altLang="en-US"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总结</a:t>
            </a:r>
            <a:endParaRPr lang="en-US" altLang="zh-CN" sz="2400" b="1" kern="1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24194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03227-88C6-4143-841D-0C0567C89BF1}"/>
              </a:ext>
            </a:extLst>
          </p:cNvPr>
          <p:cNvSpPr>
            <a:spLocks noGrp="1"/>
          </p:cNvSpPr>
          <p:nvPr>
            <p:ph type="title"/>
          </p:nvPr>
        </p:nvSpPr>
        <p:spPr/>
        <p:txBody>
          <a:bodyPr/>
          <a:lstStyle/>
          <a:p>
            <a:r>
              <a:rPr lang="zh-CN" altLang="en-US" dirty="0">
                <a:latin typeface="Arial" panose="020B0604020202020204" pitchFamily="34" charset="0"/>
                <a:ea typeface="微软雅黑 Light" panose="020B0502040204020203" pitchFamily="34" charset="-122"/>
                <a:sym typeface="Arial" panose="020B0604020202020204" pitchFamily="34" charset="0"/>
              </a:rPr>
              <a:t>非药物治疗</a:t>
            </a:r>
          </a:p>
        </p:txBody>
      </p:sp>
      <p:sp>
        <p:nvSpPr>
          <p:cNvPr id="4" name="灯片编号占位符 3">
            <a:extLst>
              <a:ext uri="{FF2B5EF4-FFF2-40B4-BE49-F238E27FC236}">
                <a16:creationId xmlns:a16="http://schemas.microsoft.com/office/drawing/2014/main" id="{2D6B2EFE-CAD2-4877-BD1F-71ADCDD8524F}"/>
              </a:ext>
            </a:extLst>
          </p:cNvPr>
          <p:cNvSpPr>
            <a:spLocks noGrp="1"/>
          </p:cNvSpPr>
          <p:nvPr>
            <p:ph type="sldNum" sz="quarter" idx="12"/>
          </p:nvPr>
        </p:nvSpPr>
        <p:spPr/>
        <p:txBody>
          <a:bodyPr/>
          <a:lstStyle/>
          <a:p>
            <a:fld id="{5DD3DB80-B894-403A-B48E-6FDC1A72010E}" type="slidenum">
              <a:rPr lang="zh-CN" altLang="en-US" smtClean="0">
                <a:latin typeface="Arial" panose="020B0604020202020204" pitchFamily="34" charset="0"/>
                <a:ea typeface="微软雅黑 Light" panose="020B0502040204020203" pitchFamily="34" charset="-122"/>
                <a:sym typeface="Arial" panose="020B0604020202020204" pitchFamily="34" charset="0"/>
              </a:rPr>
              <a:pPr/>
              <a:t>9</a:t>
            </a:fld>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5" name="组合 4">
            <a:extLst>
              <a:ext uri="{FF2B5EF4-FFF2-40B4-BE49-F238E27FC236}">
                <a16:creationId xmlns:a16="http://schemas.microsoft.com/office/drawing/2014/main" id="{C7A126D9-705B-46FD-AC76-4A48FA9EEA85}"/>
              </a:ext>
            </a:extLst>
          </p:cNvPr>
          <p:cNvGrpSpPr/>
          <p:nvPr/>
        </p:nvGrpSpPr>
        <p:grpSpPr>
          <a:xfrm>
            <a:off x="990464" y="1695917"/>
            <a:ext cx="1073150" cy="1073150"/>
            <a:chOff x="6601114" y="2187864"/>
            <a:chExt cx="1625022" cy="1625022"/>
          </a:xfrm>
          <a:effectLst>
            <a:outerShdw blurRad="190500" dist="88900" dir="2700000" algn="tl" rotWithShape="0">
              <a:prstClr val="black">
                <a:alpha val="30000"/>
              </a:prstClr>
            </a:outerShdw>
          </a:effectLst>
        </p:grpSpPr>
        <p:sp>
          <p:nvSpPr>
            <p:cNvPr id="6" name="任意多边形 3">
              <a:extLst>
                <a:ext uri="{FF2B5EF4-FFF2-40B4-BE49-F238E27FC236}">
                  <a16:creationId xmlns:a16="http://schemas.microsoft.com/office/drawing/2014/main" id="{1A0FEA9E-9C1A-4B9E-89DD-0DA67F085CCC}"/>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 name="圆角矩形 4">
              <a:extLst>
                <a:ext uri="{FF2B5EF4-FFF2-40B4-BE49-F238E27FC236}">
                  <a16:creationId xmlns:a16="http://schemas.microsoft.com/office/drawing/2014/main" id="{038BA25A-3875-4474-971C-36D7577F3F51}"/>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8" name="圆角矩形 5">
              <a:extLst>
                <a:ext uri="{FF2B5EF4-FFF2-40B4-BE49-F238E27FC236}">
                  <a16:creationId xmlns:a16="http://schemas.microsoft.com/office/drawing/2014/main" id="{B08FEE84-1FD4-4725-A459-CE1B065B981D}"/>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9" name="组合 8">
            <a:extLst>
              <a:ext uri="{FF2B5EF4-FFF2-40B4-BE49-F238E27FC236}">
                <a16:creationId xmlns:a16="http://schemas.microsoft.com/office/drawing/2014/main" id="{018E76B5-4347-480D-9DA4-CB4BA6F1A757}"/>
              </a:ext>
            </a:extLst>
          </p:cNvPr>
          <p:cNvGrpSpPr/>
          <p:nvPr/>
        </p:nvGrpSpPr>
        <p:grpSpPr>
          <a:xfrm>
            <a:off x="1447257" y="3070027"/>
            <a:ext cx="1418708" cy="1418708"/>
            <a:chOff x="6601114" y="2187864"/>
            <a:chExt cx="1625022" cy="1625022"/>
          </a:xfrm>
          <a:effectLst>
            <a:outerShdw blurRad="190500" dist="88900" dir="2700000" algn="tl" rotWithShape="0">
              <a:prstClr val="black">
                <a:alpha val="30000"/>
              </a:prstClr>
            </a:outerShdw>
          </a:effectLst>
        </p:grpSpPr>
        <p:sp>
          <p:nvSpPr>
            <p:cNvPr id="10" name="任意多边形 7">
              <a:extLst>
                <a:ext uri="{FF2B5EF4-FFF2-40B4-BE49-F238E27FC236}">
                  <a16:creationId xmlns:a16="http://schemas.microsoft.com/office/drawing/2014/main" id="{1651FC36-D3B9-48EF-9FB0-9EDD1216961C}"/>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 name="圆角矩形 8">
              <a:extLst>
                <a:ext uri="{FF2B5EF4-FFF2-40B4-BE49-F238E27FC236}">
                  <a16:creationId xmlns:a16="http://schemas.microsoft.com/office/drawing/2014/main" id="{89DA3B08-818E-4248-93CE-2CDED6F554BD}"/>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2" name="圆角矩形 9">
              <a:extLst>
                <a:ext uri="{FF2B5EF4-FFF2-40B4-BE49-F238E27FC236}">
                  <a16:creationId xmlns:a16="http://schemas.microsoft.com/office/drawing/2014/main" id="{2A12DFBC-9783-4814-A806-5D022D1B6816}"/>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3" name="组合 12">
            <a:extLst>
              <a:ext uri="{FF2B5EF4-FFF2-40B4-BE49-F238E27FC236}">
                <a16:creationId xmlns:a16="http://schemas.microsoft.com/office/drawing/2014/main" id="{6A59FA6D-1543-442C-8923-CBF9FD83D2F1}"/>
              </a:ext>
            </a:extLst>
          </p:cNvPr>
          <p:cNvGrpSpPr/>
          <p:nvPr/>
        </p:nvGrpSpPr>
        <p:grpSpPr>
          <a:xfrm>
            <a:off x="591125" y="3753059"/>
            <a:ext cx="1418708" cy="1418708"/>
            <a:chOff x="6601114" y="2187864"/>
            <a:chExt cx="1625022" cy="1625022"/>
          </a:xfrm>
          <a:effectLst>
            <a:outerShdw blurRad="190500" dist="88900" dir="2700000" algn="tl" rotWithShape="0">
              <a:prstClr val="black">
                <a:alpha val="30000"/>
              </a:prstClr>
            </a:outerShdw>
          </a:effectLst>
        </p:grpSpPr>
        <p:sp>
          <p:nvSpPr>
            <p:cNvPr id="14" name="任意多边形 11">
              <a:extLst>
                <a:ext uri="{FF2B5EF4-FFF2-40B4-BE49-F238E27FC236}">
                  <a16:creationId xmlns:a16="http://schemas.microsoft.com/office/drawing/2014/main" id="{32E198F3-4058-4692-99E4-06A07E52FB5D}"/>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5" name="圆角矩形 12">
              <a:extLst>
                <a:ext uri="{FF2B5EF4-FFF2-40B4-BE49-F238E27FC236}">
                  <a16:creationId xmlns:a16="http://schemas.microsoft.com/office/drawing/2014/main" id="{08D223E9-A563-4E80-B178-E4996570A332}"/>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6" name="圆角矩形 13">
              <a:extLst>
                <a:ext uri="{FF2B5EF4-FFF2-40B4-BE49-F238E27FC236}">
                  <a16:creationId xmlns:a16="http://schemas.microsoft.com/office/drawing/2014/main" id="{380A2FE1-DB09-40A4-8F9D-31450F1C1120}"/>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7" name="组合 16">
            <a:extLst>
              <a:ext uri="{FF2B5EF4-FFF2-40B4-BE49-F238E27FC236}">
                <a16:creationId xmlns:a16="http://schemas.microsoft.com/office/drawing/2014/main" id="{A21791BD-9595-46AB-A637-339E16F81491}"/>
              </a:ext>
            </a:extLst>
          </p:cNvPr>
          <p:cNvGrpSpPr/>
          <p:nvPr/>
        </p:nvGrpSpPr>
        <p:grpSpPr>
          <a:xfrm>
            <a:off x="3050765" y="3667890"/>
            <a:ext cx="1220748" cy="1220748"/>
            <a:chOff x="6601114" y="2187864"/>
            <a:chExt cx="1625022" cy="1625022"/>
          </a:xfrm>
          <a:effectLst>
            <a:outerShdw blurRad="190500" dist="88900" dir="2700000" algn="tl" rotWithShape="0">
              <a:prstClr val="black">
                <a:alpha val="30000"/>
              </a:prstClr>
            </a:outerShdw>
          </a:effectLst>
        </p:grpSpPr>
        <p:sp>
          <p:nvSpPr>
            <p:cNvPr id="18" name="任意多边形 15">
              <a:extLst>
                <a:ext uri="{FF2B5EF4-FFF2-40B4-BE49-F238E27FC236}">
                  <a16:creationId xmlns:a16="http://schemas.microsoft.com/office/drawing/2014/main" id="{00BFF128-7F42-4857-9BBF-0193AE711463}"/>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9" name="圆角矩形 16">
              <a:extLst>
                <a:ext uri="{FF2B5EF4-FFF2-40B4-BE49-F238E27FC236}">
                  <a16:creationId xmlns:a16="http://schemas.microsoft.com/office/drawing/2014/main" id="{DD6F7FF5-FF71-428E-86B8-11FB51E02DE9}"/>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0" name="圆角矩形 17">
              <a:extLst>
                <a:ext uri="{FF2B5EF4-FFF2-40B4-BE49-F238E27FC236}">
                  <a16:creationId xmlns:a16="http://schemas.microsoft.com/office/drawing/2014/main" id="{02FD974A-B9E0-4BC0-B677-10EDA1F67506}"/>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1" name="组合 20">
            <a:extLst>
              <a:ext uri="{FF2B5EF4-FFF2-40B4-BE49-F238E27FC236}">
                <a16:creationId xmlns:a16="http://schemas.microsoft.com/office/drawing/2014/main" id="{CC560911-F6CC-4AEF-B5EB-84DE2B64D979}"/>
              </a:ext>
            </a:extLst>
          </p:cNvPr>
          <p:cNvGrpSpPr/>
          <p:nvPr/>
        </p:nvGrpSpPr>
        <p:grpSpPr>
          <a:xfrm>
            <a:off x="4025939" y="1968460"/>
            <a:ext cx="1220748" cy="1220748"/>
            <a:chOff x="6601114" y="2187864"/>
            <a:chExt cx="1625022" cy="1625022"/>
          </a:xfrm>
          <a:effectLst>
            <a:outerShdw blurRad="190500" dist="88900" dir="2700000" algn="tl" rotWithShape="0">
              <a:prstClr val="black">
                <a:alpha val="30000"/>
              </a:prstClr>
            </a:outerShdw>
          </a:effectLst>
        </p:grpSpPr>
        <p:sp>
          <p:nvSpPr>
            <p:cNvPr id="22" name="任意多边形 19">
              <a:extLst>
                <a:ext uri="{FF2B5EF4-FFF2-40B4-BE49-F238E27FC236}">
                  <a16:creationId xmlns:a16="http://schemas.microsoft.com/office/drawing/2014/main" id="{8610C8BA-CE63-4A5F-ACD6-C89E0DCCE2F6}"/>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3" name="圆角矩形 20">
              <a:extLst>
                <a:ext uri="{FF2B5EF4-FFF2-40B4-BE49-F238E27FC236}">
                  <a16:creationId xmlns:a16="http://schemas.microsoft.com/office/drawing/2014/main" id="{A1BB2A36-3E05-4F2D-AC22-A06481680EF2}"/>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4" name="圆角矩形 21">
              <a:extLst>
                <a:ext uri="{FF2B5EF4-FFF2-40B4-BE49-F238E27FC236}">
                  <a16:creationId xmlns:a16="http://schemas.microsoft.com/office/drawing/2014/main" id="{269BBB7C-B141-494F-9184-5331131A2C95}"/>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5" name="组合 24">
            <a:extLst>
              <a:ext uri="{FF2B5EF4-FFF2-40B4-BE49-F238E27FC236}">
                <a16:creationId xmlns:a16="http://schemas.microsoft.com/office/drawing/2014/main" id="{C524CD26-A1C3-4C01-9438-2D70C7C52AB4}"/>
              </a:ext>
            </a:extLst>
          </p:cNvPr>
          <p:cNvGrpSpPr/>
          <p:nvPr/>
        </p:nvGrpSpPr>
        <p:grpSpPr>
          <a:xfrm>
            <a:off x="7673931" y="1440989"/>
            <a:ext cx="1879336" cy="1879336"/>
            <a:chOff x="6601114" y="2187864"/>
            <a:chExt cx="1625022" cy="1625022"/>
          </a:xfrm>
          <a:effectLst>
            <a:outerShdw blurRad="190500" dist="88900" dir="2700000" algn="tl" rotWithShape="0">
              <a:prstClr val="black">
                <a:alpha val="30000"/>
              </a:prstClr>
            </a:outerShdw>
          </a:effectLst>
        </p:grpSpPr>
        <p:sp>
          <p:nvSpPr>
            <p:cNvPr id="26" name="任意多边形 23">
              <a:extLst>
                <a:ext uri="{FF2B5EF4-FFF2-40B4-BE49-F238E27FC236}">
                  <a16:creationId xmlns:a16="http://schemas.microsoft.com/office/drawing/2014/main" id="{EDA3893F-FD37-4B1B-ABB8-43B27795448A}"/>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7" name="圆角矩形 24">
              <a:extLst>
                <a:ext uri="{FF2B5EF4-FFF2-40B4-BE49-F238E27FC236}">
                  <a16:creationId xmlns:a16="http://schemas.microsoft.com/office/drawing/2014/main" id="{2A32380C-2AE0-4EE1-ADB3-E66B26A4F15A}"/>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28" name="圆角矩形 25">
              <a:extLst>
                <a:ext uri="{FF2B5EF4-FFF2-40B4-BE49-F238E27FC236}">
                  <a16:creationId xmlns:a16="http://schemas.microsoft.com/office/drawing/2014/main" id="{9B816B6B-AB3A-4C5A-831B-F7455BA49ED6}"/>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29" name="组合 28">
            <a:extLst>
              <a:ext uri="{FF2B5EF4-FFF2-40B4-BE49-F238E27FC236}">
                <a16:creationId xmlns:a16="http://schemas.microsoft.com/office/drawing/2014/main" id="{452F7BCB-CE6D-4362-A008-C7C5BF439BFD}"/>
              </a:ext>
            </a:extLst>
          </p:cNvPr>
          <p:cNvGrpSpPr/>
          <p:nvPr/>
        </p:nvGrpSpPr>
        <p:grpSpPr>
          <a:xfrm>
            <a:off x="9125997" y="2651044"/>
            <a:ext cx="1019832" cy="1019832"/>
            <a:chOff x="6601114" y="2187864"/>
            <a:chExt cx="1625022" cy="1625022"/>
          </a:xfrm>
          <a:effectLst>
            <a:outerShdw blurRad="190500" dist="88900" dir="2700000" algn="tl" rotWithShape="0">
              <a:prstClr val="black">
                <a:alpha val="30000"/>
              </a:prstClr>
            </a:outerShdw>
          </a:effectLst>
        </p:grpSpPr>
        <p:sp>
          <p:nvSpPr>
            <p:cNvPr id="30" name="任意多边形 27">
              <a:extLst>
                <a:ext uri="{FF2B5EF4-FFF2-40B4-BE49-F238E27FC236}">
                  <a16:creationId xmlns:a16="http://schemas.microsoft.com/office/drawing/2014/main" id="{D5A47A22-2081-4C68-9DFF-3B7FA73EC5BD}"/>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1" name="圆角矩形 28">
              <a:extLst>
                <a:ext uri="{FF2B5EF4-FFF2-40B4-BE49-F238E27FC236}">
                  <a16:creationId xmlns:a16="http://schemas.microsoft.com/office/drawing/2014/main" id="{550789B7-D543-4AEB-B1DB-05B9E27E830A}"/>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2" name="圆角矩形 29">
              <a:extLst>
                <a:ext uri="{FF2B5EF4-FFF2-40B4-BE49-F238E27FC236}">
                  <a16:creationId xmlns:a16="http://schemas.microsoft.com/office/drawing/2014/main" id="{1A7577B0-6186-45C6-975B-B2657B5641CE}"/>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33" name="组合 32">
            <a:extLst>
              <a:ext uri="{FF2B5EF4-FFF2-40B4-BE49-F238E27FC236}">
                <a16:creationId xmlns:a16="http://schemas.microsoft.com/office/drawing/2014/main" id="{D2C4D427-9CA7-42B4-97F4-E68B4D075A1F}"/>
              </a:ext>
            </a:extLst>
          </p:cNvPr>
          <p:cNvGrpSpPr/>
          <p:nvPr/>
        </p:nvGrpSpPr>
        <p:grpSpPr>
          <a:xfrm>
            <a:off x="7228903" y="5220631"/>
            <a:ext cx="1019832" cy="1019832"/>
            <a:chOff x="6601114" y="2187864"/>
            <a:chExt cx="1625022" cy="1625022"/>
          </a:xfrm>
          <a:effectLst>
            <a:outerShdw blurRad="190500" dist="88900" dir="2700000" algn="tl" rotWithShape="0">
              <a:prstClr val="black">
                <a:alpha val="30000"/>
              </a:prstClr>
            </a:outerShdw>
          </a:effectLst>
        </p:grpSpPr>
        <p:sp>
          <p:nvSpPr>
            <p:cNvPr id="34" name="任意多边形 31">
              <a:extLst>
                <a:ext uri="{FF2B5EF4-FFF2-40B4-BE49-F238E27FC236}">
                  <a16:creationId xmlns:a16="http://schemas.microsoft.com/office/drawing/2014/main" id="{3535EDB0-D1DF-488F-B079-B72FF8AE4781}"/>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5" name="圆角矩形 32">
              <a:extLst>
                <a:ext uri="{FF2B5EF4-FFF2-40B4-BE49-F238E27FC236}">
                  <a16:creationId xmlns:a16="http://schemas.microsoft.com/office/drawing/2014/main" id="{F59DAF19-7C7F-47EA-A9D4-22E4728F434F}"/>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6" name="圆角矩形 33">
              <a:extLst>
                <a:ext uri="{FF2B5EF4-FFF2-40B4-BE49-F238E27FC236}">
                  <a16:creationId xmlns:a16="http://schemas.microsoft.com/office/drawing/2014/main" id="{A04D4893-4C7B-4A3D-976D-AD63BBEAF572}"/>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37" name="组合 36">
            <a:extLst>
              <a:ext uri="{FF2B5EF4-FFF2-40B4-BE49-F238E27FC236}">
                <a16:creationId xmlns:a16="http://schemas.microsoft.com/office/drawing/2014/main" id="{DACEA83A-5234-4E7B-8D97-CB119C406D5B}"/>
              </a:ext>
            </a:extLst>
          </p:cNvPr>
          <p:cNvGrpSpPr/>
          <p:nvPr/>
        </p:nvGrpSpPr>
        <p:grpSpPr>
          <a:xfrm>
            <a:off x="5496622" y="4126082"/>
            <a:ext cx="1019832" cy="1019832"/>
            <a:chOff x="6601114" y="2187864"/>
            <a:chExt cx="1625022" cy="1625022"/>
          </a:xfrm>
          <a:effectLst>
            <a:outerShdw blurRad="190500" dist="88900" dir="2700000" algn="tl" rotWithShape="0">
              <a:prstClr val="black">
                <a:alpha val="30000"/>
              </a:prstClr>
            </a:outerShdw>
          </a:effectLst>
        </p:grpSpPr>
        <p:sp>
          <p:nvSpPr>
            <p:cNvPr id="38" name="任意多边形 35">
              <a:extLst>
                <a:ext uri="{FF2B5EF4-FFF2-40B4-BE49-F238E27FC236}">
                  <a16:creationId xmlns:a16="http://schemas.microsoft.com/office/drawing/2014/main" id="{3D365EDF-2B3B-4A36-8EA1-BB27FB0374DA}"/>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39" name="圆角矩形 36">
              <a:extLst>
                <a:ext uri="{FF2B5EF4-FFF2-40B4-BE49-F238E27FC236}">
                  <a16:creationId xmlns:a16="http://schemas.microsoft.com/office/drawing/2014/main" id="{B18A6D0A-2F53-4C0D-983C-1903F639D665}"/>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0" name="圆角矩形 37">
              <a:extLst>
                <a:ext uri="{FF2B5EF4-FFF2-40B4-BE49-F238E27FC236}">
                  <a16:creationId xmlns:a16="http://schemas.microsoft.com/office/drawing/2014/main" id="{7969FE0C-8768-400D-A1F7-1D669EFF96D6}"/>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1" name="组合 40">
            <a:extLst>
              <a:ext uri="{FF2B5EF4-FFF2-40B4-BE49-F238E27FC236}">
                <a16:creationId xmlns:a16="http://schemas.microsoft.com/office/drawing/2014/main" id="{C31B6DFF-521F-4C5A-BA17-792A0C21C8D0}"/>
              </a:ext>
            </a:extLst>
          </p:cNvPr>
          <p:cNvGrpSpPr/>
          <p:nvPr/>
        </p:nvGrpSpPr>
        <p:grpSpPr>
          <a:xfrm>
            <a:off x="3585929" y="4137533"/>
            <a:ext cx="1633314" cy="1633314"/>
            <a:chOff x="6601114" y="2187864"/>
            <a:chExt cx="1625022" cy="1625022"/>
          </a:xfrm>
          <a:effectLst>
            <a:outerShdw blurRad="190500" dist="88900" dir="2700000" algn="tl" rotWithShape="0">
              <a:prstClr val="black">
                <a:alpha val="30000"/>
              </a:prstClr>
            </a:outerShdw>
          </a:effectLst>
        </p:grpSpPr>
        <p:sp>
          <p:nvSpPr>
            <p:cNvPr id="42" name="任意多边形 39">
              <a:extLst>
                <a:ext uri="{FF2B5EF4-FFF2-40B4-BE49-F238E27FC236}">
                  <a16:creationId xmlns:a16="http://schemas.microsoft.com/office/drawing/2014/main" id="{D4AF25F8-8113-4FF3-AD27-51BAD4B84D5B}"/>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3" name="圆角矩形 40">
              <a:extLst>
                <a:ext uri="{FF2B5EF4-FFF2-40B4-BE49-F238E27FC236}">
                  <a16:creationId xmlns:a16="http://schemas.microsoft.com/office/drawing/2014/main" id="{902FE954-5EB3-4E28-8439-1CA7C3C10DC4}"/>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4" name="圆角矩形 41">
              <a:extLst>
                <a:ext uri="{FF2B5EF4-FFF2-40B4-BE49-F238E27FC236}">
                  <a16:creationId xmlns:a16="http://schemas.microsoft.com/office/drawing/2014/main" id="{2881DFE2-7482-44DA-BE8B-8A8D50EFC56B}"/>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5" name="组合 44">
            <a:extLst>
              <a:ext uri="{FF2B5EF4-FFF2-40B4-BE49-F238E27FC236}">
                <a16:creationId xmlns:a16="http://schemas.microsoft.com/office/drawing/2014/main" id="{5B88414B-8E23-4FBC-9395-CAF133015851}"/>
              </a:ext>
            </a:extLst>
          </p:cNvPr>
          <p:cNvGrpSpPr/>
          <p:nvPr/>
        </p:nvGrpSpPr>
        <p:grpSpPr>
          <a:xfrm>
            <a:off x="6113336" y="2426653"/>
            <a:ext cx="1782794" cy="1782794"/>
            <a:chOff x="6601114" y="2187864"/>
            <a:chExt cx="1625022" cy="1625022"/>
          </a:xfrm>
          <a:effectLst>
            <a:outerShdw blurRad="190500" dist="88900" dir="2700000" algn="tl" rotWithShape="0">
              <a:prstClr val="black">
                <a:alpha val="30000"/>
              </a:prstClr>
            </a:outerShdw>
          </a:effectLst>
        </p:grpSpPr>
        <p:sp>
          <p:nvSpPr>
            <p:cNvPr id="46" name="任意多边形 43">
              <a:extLst>
                <a:ext uri="{FF2B5EF4-FFF2-40B4-BE49-F238E27FC236}">
                  <a16:creationId xmlns:a16="http://schemas.microsoft.com/office/drawing/2014/main" id="{01DF6416-CCD8-401C-A636-6C1B30745EE8}"/>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7" name="圆角矩形 44">
              <a:extLst>
                <a:ext uri="{FF2B5EF4-FFF2-40B4-BE49-F238E27FC236}">
                  <a16:creationId xmlns:a16="http://schemas.microsoft.com/office/drawing/2014/main" id="{E44D4351-811E-4F7D-8C19-A82F8A3BB530}"/>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8" name="圆角矩形 45">
              <a:extLst>
                <a:ext uri="{FF2B5EF4-FFF2-40B4-BE49-F238E27FC236}">
                  <a16:creationId xmlns:a16="http://schemas.microsoft.com/office/drawing/2014/main" id="{6BD3EE95-D664-4009-9451-9A852E5E0BFA}"/>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49" name="组合 48">
            <a:extLst>
              <a:ext uri="{FF2B5EF4-FFF2-40B4-BE49-F238E27FC236}">
                <a16:creationId xmlns:a16="http://schemas.microsoft.com/office/drawing/2014/main" id="{6B4FE47C-382E-4F81-9B2A-7CD0E128C48A}"/>
              </a:ext>
            </a:extLst>
          </p:cNvPr>
          <p:cNvGrpSpPr/>
          <p:nvPr/>
        </p:nvGrpSpPr>
        <p:grpSpPr>
          <a:xfrm>
            <a:off x="4675721" y="3245912"/>
            <a:ext cx="656616" cy="656616"/>
            <a:chOff x="6601114" y="2187864"/>
            <a:chExt cx="1625022" cy="1625022"/>
          </a:xfrm>
          <a:effectLst>
            <a:outerShdw blurRad="190500" dist="88900" dir="2700000" algn="tl" rotWithShape="0">
              <a:prstClr val="black">
                <a:alpha val="30000"/>
              </a:prstClr>
            </a:outerShdw>
          </a:effectLst>
        </p:grpSpPr>
        <p:sp>
          <p:nvSpPr>
            <p:cNvPr id="50" name="任意多边形 47">
              <a:extLst>
                <a:ext uri="{FF2B5EF4-FFF2-40B4-BE49-F238E27FC236}">
                  <a16:creationId xmlns:a16="http://schemas.microsoft.com/office/drawing/2014/main" id="{254B3CAE-3234-4F21-BC58-A55030179859}"/>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1" name="圆角矩形 48">
              <a:extLst>
                <a:ext uri="{FF2B5EF4-FFF2-40B4-BE49-F238E27FC236}">
                  <a16:creationId xmlns:a16="http://schemas.microsoft.com/office/drawing/2014/main" id="{DCD409E3-44C4-4F9D-826D-66063A76778C}"/>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2" name="圆角矩形 49">
              <a:extLst>
                <a:ext uri="{FF2B5EF4-FFF2-40B4-BE49-F238E27FC236}">
                  <a16:creationId xmlns:a16="http://schemas.microsoft.com/office/drawing/2014/main" id="{E50FF2C7-E182-4C3E-86C2-A474EF548526}"/>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3" name="组合 52">
            <a:extLst>
              <a:ext uri="{FF2B5EF4-FFF2-40B4-BE49-F238E27FC236}">
                <a16:creationId xmlns:a16="http://schemas.microsoft.com/office/drawing/2014/main" id="{31E76EE4-DA49-4232-8E07-3242CD10CCBB}"/>
              </a:ext>
            </a:extLst>
          </p:cNvPr>
          <p:cNvGrpSpPr/>
          <p:nvPr/>
        </p:nvGrpSpPr>
        <p:grpSpPr>
          <a:xfrm>
            <a:off x="9073246" y="4343384"/>
            <a:ext cx="656616" cy="656616"/>
            <a:chOff x="6601114" y="2187864"/>
            <a:chExt cx="1625022" cy="1625022"/>
          </a:xfrm>
          <a:effectLst>
            <a:outerShdw blurRad="190500" dist="88900" dir="2700000" algn="tl" rotWithShape="0">
              <a:prstClr val="black">
                <a:alpha val="30000"/>
              </a:prstClr>
            </a:outerShdw>
          </a:effectLst>
        </p:grpSpPr>
        <p:sp>
          <p:nvSpPr>
            <p:cNvPr id="54" name="任意多边形 51">
              <a:extLst>
                <a:ext uri="{FF2B5EF4-FFF2-40B4-BE49-F238E27FC236}">
                  <a16:creationId xmlns:a16="http://schemas.microsoft.com/office/drawing/2014/main" id="{CD582FC1-5E97-4BC6-9DAF-3E9163D505EB}"/>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5" name="圆角矩形 52">
              <a:extLst>
                <a:ext uri="{FF2B5EF4-FFF2-40B4-BE49-F238E27FC236}">
                  <a16:creationId xmlns:a16="http://schemas.microsoft.com/office/drawing/2014/main" id="{31386A7D-18E2-486B-AE77-C8544A4156E6}"/>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6" name="圆角矩形 53">
              <a:extLst>
                <a:ext uri="{FF2B5EF4-FFF2-40B4-BE49-F238E27FC236}">
                  <a16:creationId xmlns:a16="http://schemas.microsoft.com/office/drawing/2014/main" id="{6E215AE1-C76B-4F70-8FB1-747A099339D9}"/>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57" name="组合 56">
            <a:extLst>
              <a:ext uri="{FF2B5EF4-FFF2-40B4-BE49-F238E27FC236}">
                <a16:creationId xmlns:a16="http://schemas.microsoft.com/office/drawing/2014/main" id="{66BC24E1-B838-4D7D-BE86-A6202FB0B4AF}"/>
              </a:ext>
            </a:extLst>
          </p:cNvPr>
          <p:cNvGrpSpPr/>
          <p:nvPr/>
        </p:nvGrpSpPr>
        <p:grpSpPr>
          <a:xfrm>
            <a:off x="9817520" y="5109201"/>
            <a:ext cx="656616" cy="656616"/>
            <a:chOff x="6601114" y="2187864"/>
            <a:chExt cx="1625022" cy="1625022"/>
          </a:xfrm>
          <a:effectLst>
            <a:outerShdw blurRad="190500" dist="88900" dir="2700000" algn="tl" rotWithShape="0">
              <a:prstClr val="black">
                <a:alpha val="30000"/>
              </a:prstClr>
            </a:outerShdw>
          </a:effectLst>
        </p:grpSpPr>
        <p:sp>
          <p:nvSpPr>
            <p:cNvPr id="58" name="任意多边形 55">
              <a:extLst>
                <a:ext uri="{FF2B5EF4-FFF2-40B4-BE49-F238E27FC236}">
                  <a16:creationId xmlns:a16="http://schemas.microsoft.com/office/drawing/2014/main" id="{1872B660-B798-4AD2-A33A-A3E55914B61A}"/>
                </a:ext>
              </a:extLst>
            </p:cNvPr>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59" name="圆角矩形 56">
              <a:extLst>
                <a:ext uri="{FF2B5EF4-FFF2-40B4-BE49-F238E27FC236}">
                  <a16:creationId xmlns:a16="http://schemas.microsoft.com/office/drawing/2014/main" id="{4A66F612-BA38-4BFC-A327-F77EEA5ABF97}"/>
                </a:ext>
              </a:extLst>
            </p:cNvPr>
            <p:cNvSpPr/>
            <p:nvPr/>
          </p:nvSpPr>
          <p:spPr>
            <a:xfrm>
              <a:off x="6601114" y="2187864"/>
              <a:ext cx="1625021" cy="1625022"/>
            </a:xfrm>
            <a:prstGeom prst="roundRect">
              <a:avLst>
                <a:gd name="adj" fmla="val 8841"/>
              </a:avLst>
            </a:prstGeom>
            <a:noFill/>
            <a:ln w="22225">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0" name="圆角矩形 57">
              <a:extLst>
                <a:ext uri="{FF2B5EF4-FFF2-40B4-BE49-F238E27FC236}">
                  <a16:creationId xmlns:a16="http://schemas.microsoft.com/office/drawing/2014/main" id="{CC846E74-7F18-43C1-A952-F75009436865}"/>
                </a:ext>
              </a:extLst>
            </p:cNvPr>
            <p:cNvSpPr/>
            <p:nvPr/>
          </p:nvSpPr>
          <p:spPr>
            <a:xfrm>
              <a:off x="6714488" y="2301238"/>
              <a:ext cx="1398274" cy="1398274"/>
            </a:xfrm>
            <a:prstGeom prst="roundRect">
              <a:avLst>
                <a:gd name="adj" fmla="val 9566"/>
              </a:avLst>
            </a:prstGeom>
            <a:noFill/>
            <a:ln w="22225">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sp>
        <p:nvSpPr>
          <p:cNvPr id="61" name="圆角矩形 58">
            <a:extLst>
              <a:ext uri="{FF2B5EF4-FFF2-40B4-BE49-F238E27FC236}">
                <a16:creationId xmlns:a16="http://schemas.microsoft.com/office/drawing/2014/main" id="{26F497CD-9293-4F6B-A888-887A94B522F3}"/>
              </a:ext>
            </a:extLst>
          </p:cNvPr>
          <p:cNvSpPr/>
          <p:nvPr/>
        </p:nvSpPr>
        <p:spPr>
          <a:xfrm>
            <a:off x="990256" y="4155699"/>
            <a:ext cx="613427" cy="613427"/>
          </a:xfrm>
          <a:prstGeom prst="roundRect">
            <a:avLst>
              <a:gd name="adj" fmla="val 8841"/>
            </a:avLst>
          </a:prstGeom>
          <a:solidFill>
            <a:srgbClr val="C00000"/>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2" name="圆角矩形 59">
            <a:extLst>
              <a:ext uri="{FF2B5EF4-FFF2-40B4-BE49-F238E27FC236}">
                <a16:creationId xmlns:a16="http://schemas.microsoft.com/office/drawing/2014/main" id="{AEB585D1-1B6C-4065-94A2-E44DA9A686A5}"/>
              </a:ext>
            </a:extLst>
          </p:cNvPr>
          <p:cNvSpPr/>
          <p:nvPr/>
        </p:nvSpPr>
        <p:spPr>
          <a:xfrm>
            <a:off x="2745722" y="5084387"/>
            <a:ext cx="613427" cy="613427"/>
          </a:xfrm>
          <a:prstGeom prst="roundRect">
            <a:avLst>
              <a:gd name="adj" fmla="val 8841"/>
            </a:avLst>
          </a:prstGeom>
          <a:solidFill>
            <a:schemeClr val="bg1">
              <a:lumMod val="75000"/>
            </a:schemeClr>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3" name="圆角矩形 60">
            <a:extLst>
              <a:ext uri="{FF2B5EF4-FFF2-40B4-BE49-F238E27FC236}">
                <a16:creationId xmlns:a16="http://schemas.microsoft.com/office/drawing/2014/main" id="{4A6C431B-0639-44E7-A99B-B73A51D371BA}"/>
              </a:ext>
            </a:extLst>
          </p:cNvPr>
          <p:cNvSpPr/>
          <p:nvPr/>
        </p:nvSpPr>
        <p:spPr>
          <a:xfrm>
            <a:off x="3991149" y="3173293"/>
            <a:ext cx="868650" cy="868650"/>
          </a:xfrm>
          <a:prstGeom prst="roundRect">
            <a:avLst>
              <a:gd name="adj" fmla="val 8841"/>
            </a:avLst>
          </a:prstGeom>
          <a:solidFill>
            <a:srgbClr val="33A9B8"/>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4" name="圆角矩形 61">
            <a:extLst>
              <a:ext uri="{FF2B5EF4-FFF2-40B4-BE49-F238E27FC236}">
                <a16:creationId xmlns:a16="http://schemas.microsoft.com/office/drawing/2014/main" id="{029246D5-B3D3-436F-A426-87D164502DB3}"/>
              </a:ext>
            </a:extLst>
          </p:cNvPr>
          <p:cNvSpPr/>
          <p:nvPr/>
        </p:nvSpPr>
        <p:spPr>
          <a:xfrm>
            <a:off x="6863630" y="4497448"/>
            <a:ext cx="502304" cy="502304"/>
          </a:xfrm>
          <a:prstGeom prst="roundRect">
            <a:avLst>
              <a:gd name="adj" fmla="val 8841"/>
            </a:avLst>
          </a:prstGeom>
          <a:solidFill>
            <a:srgbClr val="E66363"/>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5" name="圆角矩形 67">
            <a:extLst>
              <a:ext uri="{FF2B5EF4-FFF2-40B4-BE49-F238E27FC236}">
                <a16:creationId xmlns:a16="http://schemas.microsoft.com/office/drawing/2014/main" id="{D444A7CA-F003-4732-A083-46F6A6BB37B1}"/>
              </a:ext>
            </a:extLst>
          </p:cNvPr>
          <p:cNvSpPr/>
          <p:nvPr/>
        </p:nvSpPr>
        <p:spPr>
          <a:xfrm>
            <a:off x="6262887" y="1473278"/>
            <a:ext cx="636472" cy="636472"/>
          </a:xfrm>
          <a:prstGeom prst="roundRect">
            <a:avLst>
              <a:gd name="adj" fmla="val 8841"/>
            </a:avLst>
          </a:prstGeom>
          <a:solidFill>
            <a:srgbClr val="F56D21"/>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6" name="圆角矩形 68">
            <a:extLst>
              <a:ext uri="{FF2B5EF4-FFF2-40B4-BE49-F238E27FC236}">
                <a16:creationId xmlns:a16="http://schemas.microsoft.com/office/drawing/2014/main" id="{03B19F49-C8E7-459A-98A5-11DAD951F1BF}"/>
              </a:ext>
            </a:extLst>
          </p:cNvPr>
          <p:cNvSpPr/>
          <p:nvPr/>
        </p:nvSpPr>
        <p:spPr>
          <a:xfrm>
            <a:off x="3373320" y="1602930"/>
            <a:ext cx="636472" cy="636472"/>
          </a:xfrm>
          <a:prstGeom prst="roundRect">
            <a:avLst>
              <a:gd name="adj" fmla="val 8841"/>
            </a:avLst>
          </a:prstGeom>
          <a:solidFill>
            <a:srgbClr val="F63320"/>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67" name="圆角矩形 69">
            <a:extLst>
              <a:ext uri="{FF2B5EF4-FFF2-40B4-BE49-F238E27FC236}">
                <a16:creationId xmlns:a16="http://schemas.microsoft.com/office/drawing/2014/main" id="{6BE1935E-0DE1-4476-A16A-B3F832251554}"/>
              </a:ext>
            </a:extLst>
          </p:cNvPr>
          <p:cNvSpPr/>
          <p:nvPr/>
        </p:nvSpPr>
        <p:spPr>
          <a:xfrm>
            <a:off x="9311667" y="1320954"/>
            <a:ext cx="502304" cy="502304"/>
          </a:xfrm>
          <a:prstGeom prst="roundRect">
            <a:avLst>
              <a:gd name="adj" fmla="val 8841"/>
            </a:avLst>
          </a:prstGeom>
          <a:solidFill>
            <a:srgbClr val="FFB850"/>
          </a:solidFill>
          <a:ln w="22225">
            <a:gradFill flip="none" rotWithShape="1">
              <a:gsLst>
                <a:gs pos="0">
                  <a:schemeClr val="bg1"/>
                </a:gs>
                <a:gs pos="100000">
                  <a:srgbClr val="D7D7D7"/>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grpSp>
        <p:nvGrpSpPr>
          <p:cNvPr id="68" name="组合 67">
            <a:extLst>
              <a:ext uri="{FF2B5EF4-FFF2-40B4-BE49-F238E27FC236}">
                <a16:creationId xmlns:a16="http://schemas.microsoft.com/office/drawing/2014/main" id="{27A0E2E4-16C2-4C91-8EA3-385D928DE315}"/>
              </a:ext>
            </a:extLst>
          </p:cNvPr>
          <p:cNvGrpSpPr/>
          <p:nvPr/>
        </p:nvGrpSpPr>
        <p:grpSpPr>
          <a:xfrm>
            <a:off x="1819122" y="2213630"/>
            <a:ext cx="1816456" cy="1816332"/>
            <a:chOff x="2308979" y="2435955"/>
            <a:chExt cx="1816456" cy="1816332"/>
          </a:xfrm>
        </p:grpSpPr>
        <p:sp>
          <p:nvSpPr>
            <p:cNvPr id="69" name="圆角矩形 62">
              <a:extLst>
                <a:ext uri="{FF2B5EF4-FFF2-40B4-BE49-F238E27FC236}">
                  <a16:creationId xmlns:a16="http://schemas.microsoft.com/office/drawing/2014/main" id="{EEF85CDB-BC86-499D-AEAF-D4C7A89D0776}"/>
                </a:ext>
              </a:extLst>
            </p:cNvPr>
            <p:cNvSpPr/>
            <p:nvPr/>
          </p:nvSpPr>
          <p:spPr>
            <a:xfrm>
              <a:off x="2309103" y="2435955"/>
              <a:ext cx="1816332" cy="1816332"/>
            </a:xfrm>
            <a:prstGeom prst="roundRect">
              <a:avLst>
                <a:gd name="adj" fmla="val 8841"/>
              </a:avLst>
            </a:prstGeom>
            <a:gradFill>
              <a:gsLst>
                <a:gs pos="0">
                  <a:srgbClr val="E4E4E4"/>
                </a:gs>
                <a:gs pos="100000">
                  <a:srgbClr val="FBFBFB"/>
                </a:gs>
              </a:gsLst>
              <a:lin ang="2700000" scaled="1"/>
            </a:gradFill>
            <a:ln w="22225">
              <a:gradFill flip="none" rotWithShape="1">
                <a:gsLst>
                  <a:gs pos="0">
                    <a:schemeClr val="bg1"/>
                  </a:gs>
                  <a:gs pos="100000">
                    <a:srgbClr val="D7D7D7"/>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74" name="文本框 73">
              <a:extLst>
                <a:ext uri="{FF2B5EF4-FFF2-40B4-BE49-F238E27FC236}">
                  <a16:creationId xmlns:a16="http://schemas.microsoft.com/office/drawing/2014/main" id="{7EB9CB1E-6C01-45C3-A8F1-A44ABBB691D1}"/>
                </a:ext>
              </a:extLst>
            </p:cNvPr>
            <p:cNvSpPr txBox="1"/>
            <p:nvPr/>
          </p:nvSpPr>
          <p:spPr>
            <a:xfrm>
              <a:off x="2478399" y="3197916"/>
              <a:ext cx="1402117" cy="461665"/>
            </a:xfrm>
            <a:prstGeom prst="rect">
              <a:avLst/>
            </a:prstGeom>
            <a:noFill/>
          </p:spPr>
          <p:txBody>
            <a:bodyPr wrap="square" rtlCol="0">
              <a:spAutoFit/>
            </a:bodyPr>
            <a:lstStyle/>
            <a:p>
              <a:pPr algn="just">
                <a:spcAft>
                  <a:spcPts val="0"/>
                </a:spcAft>
              </a:pPr>
              <a:r>
                <a:rPr lang="zh-CN" altLang="zh-CN"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健康饮食</a:t>
              </a:r>
              <a:endParaRPr lang="zh-CN" altLang="zh-CN" sz="2400" kern="100" dirty="0">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
          <p:nvSpPr>
            <p:cNvPr id="72" name="文本框 71">
              <a:extLst>
                <a:ext uri="{FF2B5EF4-FFF2-40B4-BE49-F238E27FC236}">
                  <a16:creationId xmlns:a16="http://schemas.microsoft.com/office/drawing/2014/main" id="{44B08EE5-FD53-4D3D-9C6F-89BA97391FA9}"/>
                </a:ext>
              </a:extLst>
            </p:cNvPr>
            <p:cNvSpPr txBox="1"/>
            <p:nvPr/>
          </p:nvSpPr>
          <p:spPr>
            <a:xfrm>
              <a:off x="2308979" y="2472958"/>
              <a:ext cx="1000117" cy="646331"/>
            </a:xfrm>
            <a:prstGeom prst="rect">
              <a:avLst/>
            </a:prstGeom>
            <a:noFill/>
          </p:spPr>
          <p:txBody>
            <a:bodyPr wrap="square" rtlCol="0">
              <a:spAutoFit/>
            </a:bodyPr>
            <a:lstStyle/>
            <a:p>
              <a:pPr algn="ctr"/>
              <a:r>
                <a:rPr lang="en-US" altLang="zh-CN" sz="3600" dirty="0">
                  <a:solidFill>
                    <a:srgbClr val="C00000"/>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3600" dirty="0">
                <a:solidFill>
                  <a:srgbClr val="C00000"/>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76" name="组合 75">
            <a:extLst>
              <a:ext uri="{FF2B5EF4-FFF2-40B4-BE49-F238E27FC236}">
                <a16:creationId xmlns:a16="http://schemas.microsoft.com/office/drawing/2014/main" id="{4DB2A3C6-B8D6-4EDD-B50F-A688FAC2F990}"/>
              </a:ext>
            </a:extLst>
          </p:cNvPr>
          <p:cNvGrpSpPr/>
          <p:nvPr/>
        </p:nvGrpSpPr>
        <p:grpSpPr>
          <a:xfrm>
            <a:off x="4477792" y="1259863"/>
            <a:ext cx="1694943" cy="1628913"/>
            <a:chOff x="4967649" y="1482188"/>
            <a:chExt cx="1694943" cy="1628913"/>
          </a:xfrm>
        </p:grpSpPr>
        <p:sp>
          <p:nvSpPr>
            <p:cNvPr id="77" name="圆角矩形 65">
              <a:extLst>
                <a:ext uri="{FF2B5EF4-FFF2-40B4-BE49-F238E27FC236}">
                  <a16:creationId xmlns:a16="http://schemas.microsoft.com/office/drawing/2014/main" id="{648EB3AE-0988-43CF-AF33-A10692493DB2}"/>
                </a:ext>
              </a:extLst>
            </p:cNvPr>
            <p:cNvSpPr/>
            <p:nvPr/>
          </p:nvSpPr>
          <p:spPr>
            <a:xfrm>
              <a:off x="5033679" y="1482188"/>
              <a:ext cx="1628913" cy="1628913"/>
            </a:xfrm>
            <a:prstGeom prst="roundRect">
              <a:avLst>
                <a:gd name="adj" fmla="val 8841"/>
              </a:avLst>
            </a:prstGeom>
            <a:gradFill>
              <a:gsLst>
                <a:gs pos="0">
                  <a:srgbClr val="E4E4E4"/>
                </a:gs>
                <a:gs pos="100000">
                  <a:srgbClr val="FBFBFB"/>
                </a:gs>
              </a:gsLst>
              <a:lin ang="2700000" scaled="1"/>
            </a:gradFill>
            <a:ln w="22225">
              <a:gradFill flip="none" rotWithShape="1">
                <a:gsLst>
                  <a:gs pos="0">
                    <a:schemeClr val="bg1"/>
                  </a:gs>
                  <a:gs pos="100000">
                    <a:srgbClr val="D7D7D7"/>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80" name="文本框 79">
              <a:extLst>
                <a:ext uri="{FF2B5EF4-FFF2-40B4-BE49-F238E27FC236}">
                  <a16:creationId xmlns:a16="http://schemas.microsoft.com/office/drawing/2014/main" id="{4F247288-E6B5-46ED-B309-7452BB9CE3C5}"/>
                </a:ext>
              </a:extLst>
            </p:cNvPr>
            <p:cNvSpPr txBox="1"/>
            <p:nvPr/>
          </p:nvSpPr>
          <p:spPr>
            <a:xfrm>
              <a:off x="4967649" y="1515885"/>
              <a:ext cx="1000117" cy="646331"/>
            </a:xfrm>
            <a:prstGeom prst="rect">
              <a:avLst/>
            </a:prstGeom>
            <a:noFill/>
          </p:spPr>
          <p:txBody>
            <a:bodyPr wrap="square" rtlCol="0">
              <a:spAutoFit/>
            </a:bodyPr>
            <a:lstStyle/>
            <a:p>
              <a:pPr algn="ctr"/>
              <a:r>
                <a:rPr lang="en-US" altLang="zh-CN" sz="3600" dirty="0">
                  <a:solidFill>
                    <a:srgbClr val="F63320"/>
                  </a:solidFill>
                  <a:latin typeface="Arial" panose="020B0604020202020204" pitchFamily="34" charset="0"/>
                  <a:ea typeface="微软雅黑 Light" panose="020B0502040204020203" pitchFamily="34" charset="-122"/>
                  <a:sym typeface="Arial" panose="020B0604020202020204" pitchFamily="34" charset="0"/>
                </a:rPr>
                <a:t>02</a:t>
              </a:r>
              <a:endParaRPr lang="zh-CN" altLang="en-US" sz="3600" dirty="0">
                <a:solidFill>
                  <a:srgbClr val="F63320"/>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84" name="组合 83">
            <a:extLst>
              <a:ext uri="{FF2B5EF4-FFF2-40B4-BE49-F238E27FC236}">
                <a16:creationId xmlns:a16="http://schemas.microsoft.com/office/drawing/2014/main" id="{F4D9CEFC-4C10-4C1C-94B6-C6E9C30F958B}"/>
              </a:ext>
            </a:extLst>
          </p:cNvPr>
          <p:cNvGrpSpPr/>
          <p:nvPr/>
        </p:nvGrpSpPr>
        <p:grpSpPr>
          <a:xfrm>
            <a:off x="7018564" y="1763660"/>
            <a:ext cx="1791804" cy="1791804"/>
            <a:chOff x="7378489" y="2212675"/>
            <a:chExt cx="1791804" cy="1791804"/>
          </a:xfrm>
        </p:grpSpPr>
        <p:sp>
          <p:nvSpPr>
            <p:cNvPr id="85" name="圆角矩形 66">
              <a:extLst>
                <a:ext uri="{FF2B5EF4-FFF2-40B4-BE49-F238E27FC236}">
                  <a16:creationId xmlns:a16="http://schemas.microsoft.com/office/drawing/2014/main" id="{917BF89A-908D-4E70-BFC0-D149F49D99A6}"/>
                </a:ext>
              </a:extLst>
            </p:cNvPr>
            <p:cNvSpPr/>
            <p:nvPr/>
          </p:nvSpPr>
          <p:spPr>
            <a:xfrm>
              <a:off x="7378489" y="2212675"/>
              <a:ext cx="1791804" cy="1791804"/>
            </a:xfrm>
            <a:prstGeom prst="roundRect">
              <a:avLst>
                <a:gd name="adj" fmla="val 8841"/>
              </a:avLst>
            </a:prstGeom>
            <a:gradFill>
              <a:gsLst>
                <a:gs pos="0">
                  <a:srgbClr val="E4E4E4"/>
                </a:gs>
                <a:gs pos="100000">
                  <a:srgbClr val="FBFBFB"/>
                </a:gs>
              </a:gsLst>
              <a:lin ang="2700000" scaled="1"/>
            </a:gradFill>
            <a:ln w="22225">
              <a:gradFill flip="none" rotWithShape="1">
                <a:gsLst>
                  <a:gs pos="0">
                    <a:schemeClr val="bg1"/>
                  </a:gs>
                  <a:gs pos="100000">
                    <a:srgbClr val="D7D7D7"/>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88" name="文本框 87">
              <a:extLst>
                <a:ext uri="{FF2B5EF4-FFF2-40B4-BE49-F238E27FC236}">
                  <a16:creationId xmlns:a16="http://schemas.microsoft.com/office/drawing/2014/main" id="{483F21D4-70C8-4789-ABBF-1B17DA4675A3}"/>
                </a:ext>
              </a:extLst>
            </p:cNvPr>
            <p:cNvSpPr txBox="1"/>
            <p:nvPr/>
          </p:nvSpPr>
          <p:spPr>
            <a:xfrm>
              <a:off x="7386223" y="2326196"/>
              <a:ext cx="1000117" cy="646331"/>
            </a:xfrm>
            <a:prstGeom prst="rect">
              <a:avLst/>
            </a:prstGeom>
            <a:noFill/>
          </p:spPr>
          <p:txBody>
            <a:bodyPr wrap="square" rtlCol="0">
              <a:spAutoFit/>
            </a:bodyPr>
            <a:lstStyle/>
            <a:p>
              <a:pPr algn="ctr"/>
              <a:r>
                <a:rPr lang="en-US" altLang="zh-CN" sz="3600" dirty="0">
                  <a:solidFill>
                    <a:srgbClr val="F56D21"/>
                  </a:solidFill>
                  <a:latin typeface="Arial" panose="020B0604020202020204" pitchFamily="34" charset="0"/>
                  <a:ea typeface="微软雅黑 Light" panose="020B0502040204020203" pitchFamily="34" charset="-122"/>
                  <a:sym typeface="Arial" panose="020B0604020202020204" pitchFamily="34" charset="0"/>
                </a:rPr>
                <a:t>03</a:t>
              </a:r>
              <a:endParaRPr lang="zh-CN" altLang="en-US" sz="3600" dirty="0">
                <a:solidFill>
                  <a:srgbClr val="F56D21"/>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92" name="组合 91">
            <a:extLst>
              <a:ext uri="{FF2B5EF4-FFF2-40B4-BE49-F238E27FC236}">
                <a16:creationId xmlns:a16="http://schemas.microsoft.com/office/drawing/2014/main" id="{48098A13-DDF7-4BA0-8C0C-23CEA6DAB93F}"/>
              </a:ext>
            </a:extLst>
          </p:cNvPr>
          <p:cNvGrpSpPr/>
          <p:nvPr/>
        </p:nvGrpSpPr>
        <p:grpSpPr>
          <a:xfrm>
            <a:off x="4942166" y="3476954"/>
            <a:ext cx="1816332" cy="1816332"/>
            <a:chOff x="5432023" y="3699279"/>
            <a:chExt cx="1816332" cy="1816332"/>
          </a:xfrm>
        </p:grpSpPr>
        <p:sp>
          <p:nvSpPr>
            <p:cNvPr id="93" name="圆角矩形 63">
              <a:extLst>
                <a:ext uri="{FF2B5EF4-FFF2-40B4-BE49-F238E27FC236}">
                  <a16:creationId xmlns:a16="http://schemas.microsoft.com/office/drawing/2014/main" id="{CAB5D39C-A023-45C8-8EC6-C650F23B4B40}"/>
                </a:ext>
              </a:extLst>
            </p:cNvPr>
            <p:cNvSpPr/>
            <p:nvPr/>
          </p:nvSpPr>
          <p:spPr>
            <a:xfrm>
              <a:off x="5432023" y="3699279"/>
              <a:ext cx="1816332" cy="1816332"/>
            </a:xfrm>
            <a:prstGeom prst="roundRect">
              <a:avLst>
                <a:gd name="adj" fmla="val 8841"/>
              </a:avLst>
            </a:prstGeom>
            <a:gradFill>
              <a:gsLst>
                <a:gs pos="0">
                  <a:srgbClr val="E4E4E4"/>
                </a:gs>
                <a:gs pos="100000">
                  <a:srgbClr val="FBFBFB"/>
                </a:gs>
              </a:gsLst>
              <a:lin ang="2700000" scaled="1"/>
            </a:gradFill>
            <a:ln w="22225">
              <a:gradFill flip="none" rotWithShape="1">
                <a:gsLst>
                  <a:gs pos="0">
                    <a:schemeClr val="bg1"/>
                  </a:gs>
                  <a:gs pos="100000">
                    <a:srgbClr val="D7D7D7"/>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96" name="文本框 95">
              <a:extLst>
                <a:ext uri="{FF2B5EF4-FFF2-40B4-BE49-F238E27FC236}">
                  <a16:creationId xmlns:a16="http://schemas.microsoft.com/office/drawing/2014/main" id="{AB1CED64-0C11-4716-859D-4E5C1A22CB9C}"/>
                </a:ext>
              </a:extLst>
            </p:cNvPr>
            <p:cNvSpPr txBox="1"/>
            <p:nvPr/>
          </p:nvSpPr>
          <p:spPr>
            <a:xfrm>
              <a:off x="5444052" y="3772561"/>
              <a:ext cx="1000117" cy="646331"/>
            </a:xfrm>
            <a:prstGeom prst="rect">
              <a:avLst/>
            </a:prstGeom>
            <a:noFill/>
          </p:spPr>
          <p:txBody>
            <a:bodyPr wrap="square" rtlCol="0">
              <a:spAutoFit/>
            </a:bodyPr>
            <a:lstStyle/>
            <a:p>
              <a:pPr algn="ctr"/>
              <a:r>
                <a:rPr lang="en-US" altLang="zh-CN" sz="3600" dirty="0">
                  <a:solidFill>
                    <a:srgbClr val="33A9B8"/>
                  </a:solidFill>
                  <a:latin typeface="Arial" panose="020B0604020202020204" pitchFamily="34" charset="0"/>
                  <a:ea typeface="微软雅黑 Light" panose="020B0502040204020203" pitchFamily="34" charset="-122"/>
                  <a:sym typeface="Arial" panose="020B0604020202020204" pitchFamily="34" charset="0"/>
                </a:rPr>
                <a:t>04</a:t>
              </a:r>
              <a:endParaRPr lang="zh-CN" altLang="en-US" sz="3600" dirty="0">
                <a:solidFill>
                  <a:srgbClr val="33A9B8"/>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00" name="组合 99">
            <a:extLst>
              <a:ext uri="{FF2B5EF4-FFF2-40B4-BE49-F238E27FC236}">
                <a16:creationId xmlns:a16="http://schemas.microsoft.com/office/drawing/2014/main" id="{1CDF8EE9-5AB2-4334-847F-E0B5B08286D7}"/>
              </a:ext>
            </a:extLst>
          </p:cNvPr>
          <p:cNvGrpSpPr/>
          <p:nvPr/>
        </p:nvGrpSpPr>
        <p:grpSpPr>
          <a:xfrm>
            <a:off x="7654801" y="4458157"/>
            <a:ext cx="1692673" cy="1628913"/>
            <a:chOff x="8144658" y="4680482"/>
            <a:chExt cx="1692673" cy="1628913"/>
          </a:xfrm>
        </p:grpSpPr>
        <p:sp>
          <p:nvSpPr>
            <p:cNvPr id="101" name="圆角矩形 64">
              <a:extLst>
                <a:ext uri="{FF2B5EF4-FFF2-40B4-BE49-F238E27FC236}">
                  <a16:creationId xmlns:a16="http://schemas.microsoft.com/office/drawing/2014/main" id="{8071FD84-ADE1-41F0-8A3F-20E0DECD425C}"/>
                </a:ext>
              </a:extLst>
            </p:cNvPr>
            <p:cNvSpPr/>
            <p:nvPr/>
          </p:nvSpPr>
          <p:spPr>
            <a:xfrm>
              <a:off x="8208418" y="4680482"/>
              <a:ext cx="1628913" cy="1628913"/>
            </a:xfrm>
            <a:prstGeom prst="roundRect">
              <a:avLst>
                <a:gd name="adj" fmla="val 8841"/>
              </a:avLst>
            </a:prstGeom>
            <a:gradFill>
              <a:gsLst>
                <a:gs pos="0">
                  <a:srgbClr val="E4E4E4"/>
                </a:gs>
                <a:gs pos="100000">
                  <a:srgbClr val="FBFBFB"/>
                </a:gs>
              </a:gsLst>
              <a:lin ang="2700000" scaled="1"/>
            </a:gradFill>
            <a:ln w="22225">
              <a:gradFill flip="none" rotWithShape="1">
                <a:gsLst>
                  <a:gs pos="0">
                    <a:schemeClr val="bg1"/>
                  </a:gs>
                  <a:gs pos="100000">
                    <a:srgbClr val="D7D7D7"/>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04" name="文本框 103">
              <a:extLst>
                <a:ext uri="{FF2B5EF4-FFF2-40B4-BE49-F238E27FC236}">
                  <a16:creationId xmlns:a16="http://schemas.microsoft.com/office/drawing/2014/main" id="{5589D2CF-095A-4162-BBCB-882D0CF0D45E}"/>
                </a:ext>
              </a:extLst>
            </p:cNvPr>
            <p:cNvSpPr txBox="1"/>
            <p:nvPr/>
          </p:nvSpPr>
          <p:spPr>
            <a:xfrm>
              <a:off x="8144658" y="4719773"/>
              <a:ext cx="1000117" cy="646331"/>
            </a:xfrm>
            <a:prstGeom prst="rect">
              <a:avLst/>
            </a:prstGeom>
            <a:noFill/>
          </p:spPr>
          <p:txBody>
            <a:bodyPr wrap="square" rtlCol="0">
              <a:spAutoFit/>
            </a:bodyPr>
            <a:lstStyle/>
            <a:p>
              <a:pPr algn="ctr"/>
              <a:r>
                <a:rPr lang="en-US" altLang="zh-CN" sz="3600" dirty="0">
                  <a:solidFill>
                    <a:srgbClr val="E66363"/>
                  </a:solidFill>
                  <a:latin typeface="Arial" panose="020B0604020202020204" pitchFamily="34" charset="0"/>
                  <a:ea typeface="微软雅黑 Light" panose="020B0502040204020203" pitchFamily="34" charset="-122"/>
                  <a:sym typeface="Arial" panose="020B0604020202020204" pitchFamily="34" charset="0"/>
                </a:rPr>
                <a:t>05</a:t>
              </a:r>
              <a:endParaRPr lang="zh-CN" altLang="en-US" sz="3600" dirty="0">
                <a:solidFill>
                  <a:srgbClr val="E66363"/>
                </a:solidFill>
                <a:latin typeface="Arial" panose="020B0604020202020204" pitchFamily="34" charset="0"/>
                <a:ea typeface="微软雅黑 Light" panose="020B0502040204020203" pitchFamily="34" charset="-122"/>
                <a:sym typeface="Arial" panose="020B0604020202020204" pitchFamily="34" charset="0"/>
              </a:endParaRPr>
            </a:p>
          </p:txBody>
        </p:sp>
      </p:grpSp>
      <p:grpSp>
        <p:nvGrpSpPr>
          <p:cNvPr id="108" name="组合 107">
            <a:extLst>
              <a:ext uri="{FF2B5EF4-FFF2-40B4-BE49-F238E27FC236}">
                <a16:creationId xmlns:a16="http://schemas.microsoft.com/office/drawing/2014/main" id="{4373B16D-88EF-4970-8DA7-D894F8889A80}"/>
              </a:ext>
            </a:extLst>
          </p:cNvPr>
          <p:cNvGrpSpPr/>
          <p:nvPr/>
        </p:nvGrpSpPr>
        <p:grpSpPr>
          <a:xfrm>
            <a:off x="9684052" y="2051759"/>
            <a:ext cx="1692673" cy="1628913"/>
            <a:chOff x="8144658" y="4680482"/>
            <a:chExt cx="1692673" cy="1628913"/>
          </a:xfrm>
        </p:grpSpPr>
        <p:sp>
          <p:nvSpPr>
            <p:cNvPr id="109" name="圆角矩形 64">
              <a:extLst>
                <a:ext uri="{FF2B5EF4-FFF2-40B4-BE49-F238E27FC236}">
                  <a16:creationId xmlns:a16="http://schemas.microsoft.com/office/drawing/2014/main" id="{F287D9DD-8D36-4740-8833-655201268621}"/>
                </a:ext>
              </a:extLst>
            </p:cNvPr>
            <p:cNvSpPr/>
            <p:nvPr/>
          </p:nvSpPr>
          <p:spPr>
            <a:xfrm>
              <a:off x="8208418" y="4680482"/>
              <a:ext cx="1628913" cy="1628913"/>
            </a:xfrm>
            <a:prstGeom prst="roundRect">
              <a:avLst>
                <a:gd name="adj" fmla="val 8841"/>
              </a:avLst>
            </a:prstGeom>
            <a:gradFill>
              <a:gsLst>
                <a:gs pos="0">
                  <a:srgbClr val="E4E4E4"/>
                </a:gs>
                <a:gs pos="100000">
                  <a:srgbClr val="FBFBFB"/>
                </a:gs>
              </a:gsLst>
              <a:lin ang="2700000" scaled="1"/>
            </a:gradFill>
            <a:ln w="22225">
              <a:gradFill flip="none" rotWithShape="1">
                <a:gsLst>
                  <a:gs pos="0">
                    <a:schemeClr val="bg1"/>
                  </a:gs>
                  <a:gs pos="100000">
                    <a:srgbClr val="D7D7D7"/>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112" name="文本框 111">
              <a:extLst>
                <a:ext uri="{FF2B5EF4-FFF2-40B4-BE49-F238E27FC236}">
                  <a16:creationId xmlns:a16="http://schemas.microsoft.com/office/drawing/2014/main" id="{491F5F85-3B60-4700-BB9A-90214A97D4EB}"/>
                </a:ext>
              </a:extLst>
            </p:cNvPr>
            <p:cNvSpPr txBox="1"/>
            <p:nvPr/>
          </p:nvSpPr>
          <p:spPr>
            <a:xfrm>
              <a:off x="8144658" y="4719773"/>
              <a:ext cx="1000117" cy="646331"/>
            </a:xfrm>
            <a:prstGeom prst="rect">
              <a:avLst/>
            </a:prstGeom>
            <a:noFill/>
          </p:spPr>
          <p:txBody>
            <a:bodyPr wrap="square" rtlCol="0">
              <a:spAutoFit/>
            </a:bodyPr>
            <a:lstStyle/>
            <a:p>
              <a:pPr algn="ctr"/>
              <a:r>
                <a:rPr lang="en-US" altLang="zh-CN" sz="3600" dirty="0">
                  <a:solidFill>
                    <a:srgbClr val="FFB850"/>
                  </a:solidFill>
                  <a:latin typeface="Arial" panose="020B0604020202020204" pitchFamily="34" charset="0"/>
                  <a:ea typeface="微软雅黑 Light" panose="020B0502040204020203" pitchFamily="34" charset="-122"/>
                  <a:sym typeface="Arial" panose="020B0604020202020204" pitchFamily="34" charset="0"/>
                </a:rPr>
                <a:t>06</a:t>
              </a:r>
              <a:endParaRPr lang="zh-CN" altLang="en-US" sz="3600" dirty="0">
                <a:solidFill>
                  <a:srgbClr val="FFB850"/>
                </a:solidFill>
                <a:latin typeface="Arial" panose="020B0604020202020204" pitchFamily="34" charset="0"/>
                <a:ea typeface="微软雅黑 Light" panose="020B0502040204020203" pitchFamily="34" charset="-122"/>
                <a:sym typeface="Arial" panose="020B0604020202020204" pitchFamily="34" charset="0"/>
              </a:endParaRPr>
            </a:p>
          </p:txBody>
        </p:sp>
      </p:grpSp>
      <p:sp>
        <p:nvSpPr>
          <p:cNvPr id="119" name="文本框 118">
            <a:extLst>
              <a:ext uri="{FF2B5EF4-FFF2-40B4-BE49-F238E27FC236}">
                <a16:creationId xmlns:a16="http://schemas.microsoft.com/office/drawing/2014/main" id="{6485DDD5-AB60-4ED6-B9DF-DC8B64288CBE}"/>
              </a:ext>
            </a:extLst>
          </p:cNvPr>
          <p:cNvSpPr txBox="1"/>
          <p:nvPr/>
        </p:nvSpPr>
        <p:spPr>
          <a:xfrm>
            <a:off x="4666225" y="1929214"/>
            <a:ext cx="1402117" cy="461665"/>
          </a:xfrm>
          <a:prstGeom prst="rect">
            <a:avLst/>
          </a:prstGeom>
          <a:noFill/>
        </p:spPr>
        <p:txBody>
          <a:bodyPr wrap="square" rtlCol="0">
            <a:spAutoFit/>
          </a:bodyPr>
          <a:lstStyle/>
          <a:p>
            <a:pPr algn="just">
              <a:spcAft>
                <a:spcPts val="0"/>
              </a:spcAft>
            </a:pPr>
            <a:r>
              <a:rPr lang="zh-CN" altLang="en-US"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规律运动</a:t>
            </a:r>
          </a:p>
        </p:txBody>
      </p:sp>
      <p:sp>
        <p:nvSpPr>
          <p:cNvPr id="123" name="文本框 122">
            <a:extLst>
              <a:ext uri="{FF2B5EF4-FFF2-40B4-BE49-F238E27FC236}">
                <a16:creationId xmlns:a16="http://schemas.microsoft.com/office/drawing/2014/main" id="{5C0915DA-2E1B-4B8A-9B49-9EBB9B50AE29}"/>
              </a:ext>
            </a:extLst>
          </p:cNvPr>
          <p:cNvSpPr txBox="1"/>
          <p:nvPr/>
        </p:nvSpPr>
        <p:spPr>
          <a:xfrm>
            <a:off x="7229893" y="2551034"/>
            <a:ext cx="1402117" cy="461665"/>
          </a:xfrm>
          <a:prstGeom prst="rect">
            <a:avLst/>
          </a:prstGeom>
          <a:noFill/>
        </p:spPr>
        <p:txBody>
          <a:bodyPr wrap="square" rtlCol="0">
            <a:spAutoFit/>
          </a:bodyPr>
          <a:lstStyle/>
          <a:p>
            <a:pPr algn="just">
              <a:spcAft>
                <a:spcPts val="0"/>
              </a:spcAft>
            </a:pPr>
            <a:r>
              <a:rPr lang="zh-CN" altLang="en-US"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戒烟限酒</a:t>
            </a:r>
          </a:p>
        </p:txBody>
      </p:sp>
      <p:sp>
        <p:nvSpPr>
          <p:cNvPr id="125" name="文本框 124">
            <a:extLst>
              <a:ext uri="{FF2B5EF4-FFF2-40B4-BE49-F238E27FC236}">
                <a16:creationId xmlns:a16="http://schemas.microsoft.com/office/drawing/2014/main" id="{583623A0-F4D6-4474-86C6-33A53C162A88}"/>
              </a:ext>
            </a:extLst>
          </p:cNvPr>
          <p:cNvSpPr txBox="1"/>
          <p:nvPr/>
        </p:nvSpPr>
        <p:spPr>
          <a:xfrm>
            <a:off x="5124935" y="4207204"/>
            <a:ext cx="1402117" cy="830997"/>
          </a:xfrm>
          <a:prstGeom prst="rect">
            <a:avLst/>
          </a:prstGeom>
          <a:noFill/>
        </p:spPr>
        <p:txBody>
          <a:bodyPr wrap="square" rtlCol="0">
            <a:spAutoFit/>
          </a:bodyPr>
          <a:lstStyle/>
          <a:p>
            <a:pPr algn="just">
              <a:spcAft>
                <a:spcPts val="0"/>
              </a:spcAft>
            </a:pPr>
            <a:r>
              <a:rPr lang="zh-CN" altLang="en-US"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保持理想</a:t>
            </a:r>
            <a:r>
              <a:rPr lang="en-US" altLang="zh-CN"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BMI</a:t>
            </a:r>
            <a:endParaRPr lang="zh-CN" altLang="en-US"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endParaRPr>
          </a:p>
        </p:txBody>
      </p:sp>
      <p:sp>
        <p:nvSpPr>
          <p:cNvPr id="127" name="文本框 126">
            <a:extLst>
              <a:ext uri="{FF2B5EF4-FFF2-40B4-BE49-F238E27FC236}">
                <a16:creationId xmlns:a16="http://schemas.microsoft.com/office/drawing/2014/main" id="{FEE55557-F7BE-4187-BE98-3E3988AA231E}"/>
              </a:ext>
            </a:extLst>
          </p:cNvPr>
          <p:cNvSpPr txBox="1"/>
          <p:nvPr/>
        </p:nvSpPr>
        <p:spPr>
          <a:xfrm>
            <a:off x="7829151" y="5195230"/>
            <a:ext cx="1402117" cy="461665"/>
          </a:xfrm>
          <a:prstGeom prst="rect">
            <a:avLst/>
          </a:prstGeom>
          <a:noFill/>
        </p:spPr>
        <p:txBody>
          <a:bodyPr wrap="square" rtlCol="0">
            <a:spAutoFit/>
          </a:bodyPr>
          <a:lstStyle/>
          <a:p>
            <a:pPr algn="just">
              <a:spcAft>
                <a:spcPts val="0"/>
              </a:spcAft>
            </a:pPr>
            <a:r>
              <a:rPr lang="zh-CN" altLang="en-US"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改善睡眠</a:t>
            </a:r>
          </a:p>
        </p:txBody>
      </p:sp>
      <p:sp>
        <p:nvSpPr>
          <p:cNvPr id="129" name="文本框 128">
            <a:extLst>
              <a:ext uri="{FF2B5EF4-FFF2-40B4-BE49-F238E27FC236}">
                <a16:creationId xmlns:a16="http://schemas.microsoft.com/office/drawing/2014/main" id="{12C63C4F-0DC8-49E9-9C72-8AF3D2844419}"/>
              </a:ext>
            </a:extLst>
          </p:cNvPr>
          <p:cNvSpPr txBox="1"/>
          <p:nvPr/>
        </p:nvSpPr>
        <p:spPr>
          <a:xfrm>
            <a:off x="9863331" y="2744758"/>
            <a:ext cx="1402117" cy="461665"/>
          </a:xfrm>
          <a:prstGeom prst="rect">
            <a:avLst/>
          </a:prstGeom>
          <a:noFill/>
        </p:spPr>
        <p:txBody>
          <a:bodyPr wrap="square" rtlCol="0">
            <a:spAutoFit/>
          </a:bodyPr>
          <a:lstStyle/>
          <a:p>
            <a:pPr algn="just">
              <a:spcAft>
                <a:spcPts val="0"/>
              </a:spcAft>
            </a:pPr>
            <a:r>
              <a:rPr lang="zh-CN" altLang="en-US" sz="2400" kern="100" dirty="0">
                <a:solidFill>
                  <a:srgbClr val="000000"/>
                </a:solidFill>
                <a:effectLst/>
                <a:latin typeface="Arial" panose="020B0604020202020204" pitchFamily="34" charset="0"/>
                <a:ea typeface="微软雅黑 Light" panose="020B0502040204020203" pitchFamily="34" charset="-122"/>
                <a:cs typeface="Times New Roman" panose="02020603050405020304" pitchFamily="18" charset="0"/>
                <a:sym typeface="Arial" panose="020B0604020202020204" pitchFamily="34" charset="0"/>
              </a:rPr>
              <a:t>注意保暖</a:t>
            </a:r>
          </a:p>
        </p:txBody>
      </p:sp>
    </p:spTree>
    <p:extLst>
      <p:ext uri="{BB962C8B-B14F-4D97-AF65-F5344CB8AC3E}">
        <p14:creationId xmlns:p14="http://schemas.microsoft.com/office/powerpoint/2010/main" val="4294159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HEME" val="#221019"/>
</p:tagLst>
</file>

<file path=ppt/tags/tag2.xml><?xml version="1.0" encoding="utf-8"?>
<p:tagLst xmlns:a="http://schemas.openxmlformats.org/drawingml/2006/main" xmlns:r="http://schemas.openxmlformats.org/officeDocument/2006/relationships" xmlns:p="http://schemas.openxmlformats.org/presentationml/2006/main">
  <p:tag name="ISLIDE.DIAGRAM" val="#459920;"/>
</p:tagLst>
</file>

<file path=ppt/tags/tag3.xml><?xml version="1.0" encoding="utf-8"?>
<p:tagLst xmlns:a="http://schemas.openxmlformats.org/drawingml/2006/main" xmlns:r="http://schemas.openxmlformats.org/officeDocument/2006/relationships" xmlns:p="http://schemas.openxmlformats.org/presentationml/2006/main">
  <p:tag name="ISLIDE.DIAGRAM" val="#392634;"/>
  <p:tag name="ISLIDE.VECTOR" val="#418835;"/>
</p:tagLst>
</file>

<file path=ppt/tags/tag4.xml><?xml version="1.0" encoding="utf-8"?>
<p:tagLst xmlns:a="http://schemas.openxmlformats.org/drawingml/2006/main" xmlns:r="http://schemas.openxmlformats.org/officeDocument/2006/relationships" xmlns:p="http://schemas.openxmlformats.org/presentationml/2006/main">
  <p:tag name="ISLIDE.DIAGRAM" val="#392634"/>
</p:tagLst>
</file>

<file path=ppt/tags/tag5.xml><?xml version="1.0" encoding="utf-8"?>
<p:tagLst xmlns:a="http://schemas.openxmlformats.org/drawingml/2006/main" xmlns:r="http://schemas.openxmlformats.org/officeDocument/2006/relationships" xmlns:p="http://schemas.openxmlformats.org/presentationml/2006/main">
  <p:tag name="ISLIDE.DIAGRAM" val="#331971;"/>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0E8E88"/>
      </a:accent1>
      <a:accent2>
        <a:srgbClr val="10A69F"/>
      </a:accent2>
      <a:accent3>
        <a:srgbClr val="14C0B8"/>
      </a:accent3>
      <a:accent4>
        <a:srgbClr val="7E7D7D"/>
      </a:accent4>
      <a:accent5>
        <a:srgbClr val="858585"/>
      </a:accent5>
      <a:accent6>
        <a:srgbClr val="A3A5A7"/>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946</TotalTime>
  <Words>3276</Words>
  <Application>Microsoft Office PowerPoint</Application>
  <PresentationFormat>宽屏</PresentationFormat>
  <Paragraphs>354</Paragraphs>
  <Slides>27</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AdvOTb7819099</vt:lpstr>
      <vt:lpstr>E-BZ+ZCZENZ-1</vt:lpstr>
      <vt:lpstr>SSJ0+ZCZENa-2</vt:lpstr>
      <vt:lpstr>等线</vt:lpstr>
      <vt:lpstr>宋体</vt:lpstr>
      <vt:lpstr>微软雅黑 Light</vt:lpstr>
      <vt:lpstr>Arial</vt:lpstr>
      <vt:lpstr>Calibri</vt:lpstr>
      <vt:lpstr>Wingdings</vt:lpstr>
      <vt:lpstr>主题5</vt:lpstr>
      <vt:lpstr>PowerPoint 演示文稿</vt:lpstr>
      <vt:lpstr>目录</vt:lpstr>
      <vt:lpstr>定义</vt:lpstr>
      <vt:lpstr>老年高血压的特点</vt:lpstr>
      <vt:lpstr>假性高血压</vt:lpstr>
      <vt:lpstr>目录</vt:lpstr>
      <vt:lpstr>诊断 &amp; 评估</vt:lpstr>
      <vt:lpstr>目录</vt:lpstr>
      <vt:lpstr>非药物治疗</vt:lpstr>
      <vt:lpstr>治疗目标</vt:lpstr>
      <vt:lpstr>治疗原则</vt:lpstr>
      <vt:lpstr>药物选择</vt:lpstr>
      <vt:lpstr>药物选择</vt:lpstr>
      <vt:lpstr>老年高血压多病共存处理原则</vt:lpstr>
      <vt:lpstr>降压单片复方制剂（SPC）</vt:lpstr>
      <vt:lpstr>目录</vt:lpstr>
      <vt:lpstr>HYVET试验</vt:lpstr>
      <vt:lpstr>中国高龄老年人（≥80岁）血压水平和高血压患病及控制情况（2019）</vt:lpstr>
      <vt:lpstr>中国高龄老年人（≥80岁）血压水平和高血压患病及控制情况</vt:lpstr>
      <vt:lpstr>衰老</vt:lpstr>
      <vt:lpstr>SPRINT试验</vt:lpstr>
      <vt:lpstr>中国高龄老年人血压与死亡率的关系（2018，BMJ）</vt:lpstr>
      <vt:lpstr>中国高龄老年人血压与死亡率的关系</vt:lpstr>
      <vt:lpstr>高龄老年高血压的药物治疗原则</vt:lpstr>
      <vt:lpstr>目录</vt:lpstr>
      <vt:lpstr>总结</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Li Zuo-Zhi</cp:lastModifiedBy>
  <cp:revision>188</cp:revision>
  <cp:lastPrinted>2018-10-17T16:00:00Z</cp:lastPrinted>
  <dcterms:created xsi:type="dcterms:W3CDTF">2018-10-17T16:00:00Z</dcterms:created>
  <dcterms:modified xsi:type="dcterms:W3CDTF">2022-01-06T04:31:14Z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